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</p:sldMasterIdLst>
  <p:notesMasterIdLst>
    <p:notesMasterId r:id="rId5"/>
  </p:notesMasterIdLst>
  <p:handoutMasterIdLst>
    <p:handoutMasterId r:id="rId46"/>
  </p:handoutMasterIdLst>
  <p:sldIdLst>
    <p:sldId id="312" r:id="rId4"/>
    <p:sldId id="259" r:id="rId6"/>
    <p:sldId id="262" r:id="rId7"/>
    <p:sldId id="313" r:id="rId8"/>
    <p:sldId id="261" r:id="rId9"/>
    <p:sldId id="267" r:id="rId10"/>
    <p:sldId id="268" r:id="rId11"/>
    <p:sldId id="270" r:id="rId12"/>
    <p:sldId id="397" r:id="rId13"/>
    <p:sldId id="386" r:id="rId14"/>
    <p:sldId id="390" r:id="rId15"/>
    <p:sldId id="387" r:id="rId16"/>
    <p:sldId id="391" r:id="rId17"/>
    <p:sldId id="385" r:id="rId18"/>
    <p:sldId id="309" r:id="rId19"/>
    <p:sldId id="392" r:id="rId20"/>
    <p:sldId id="308" r:id="rId21"/>
    <p:sldId id="283" r:id="rId22"/>
    <p:sldId id="363" r:id="rId23"/>
    <p:sldId id="310" r:id="rId24"/>
    <p:sldId id="287" r:id="rId25"/>
    <p:sldId id="289" r:id="rId26"/>
    <p:sldId id="396" r:id="rId27"/>
    <p:sldId id="285" r:id="rId28"/>
    <p:sldId id="315" r:id="rId29"/>
    <p:sldId id="393" r:id="rId30"/>
    <p:sldId id="394" r:id="rId31"/>
    <p:sldId id="395" r:id="rId32"/>
    <p:sldId id="286" r:id="rId33"/>
    <p:sldId id="316" r:id="rId34"/>
    <p:sldId id="317" r:id="rId35"/>
    <p:sldId id="292" r:id="rId36"/>
    <p:sldId id="304" r:id="rId37"/>
    <p:sldId id="305" r:id="rId38"/>
    <p:sldId id="293" r:id="rId39"/>
    <p:sldId id="302" r:id="rId40"/>
    <p:sldId id="294" r:id="rId41"/>
    <p:sldId id="295" r:id="rId42"/>
    <p:sldId id="296" r:id="rId43"/>
    <p:sldId id="303" r:id="rId44"/>
    <p:sldId id="29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02060"/>
    <a:srgbClr val="558ED5"/>
    <a:srgbClr val="177CD0"/>
    <a:srgbClr val="A0BEE2"/>
    <a:srgbClr val="0872C3"/>
    <a:srgbClr val="046FC2"/>
    <a:srgbClr val="F56C6C"/>
    <a:srgbClr val="FCDEE6"/>
    <a:srgbClr val="67C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780" autoAdjust="0"/>
  </p:normalViewPr>
  <p:slideViewPr>
    <p:cSldViewPr snapToGrid="0">
      <p:cViewPr varScale="1">
        <p:scale>
          <a:sx n="111" d="100"/>
          <a:sy n="111" d="100"/>
        </p:scale>
        <p:origin x="318" y="84"/>
      </p:cViewPr>
      <p:guideLst>
        <p:guide orient="horz" pos="2203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-4182"/>
    </p:cViewPr>
  </p:sorterViewPr>
  <p:notesViewPr>
    <p:cSldViewPr snapToGrid="0">
      <p:cViewPr varScale="1">
        <p:scale>
          <a:sx n="88" d="100"/>
          <a:sy n="88" d="100"/>
        </p:scale>
        <p:origin x="36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D3B54-1897-4F3A-9395-CE68BC1687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735D202C-41A4-4AB3-A8ED-8C88388DA617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602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81F4C4F-3264-4487-B8D6-F09466B33F9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735D202C-41A4-4AB3-A8ED-8C88388DA617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602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DC2B7-5B2A-4189-91F1-E524DE7E5860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EB0C514C-E24F-4739-8B15-7E80B15F4E24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782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33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279078" y="1870033"/>
            <a:ext cx="7561825" cy="1846999"/>
          </a:xfrm>
          <a:prstGeom prst="rect">
            <a:avLst/>
          </a:prstGeom>
          <a:solidFill>
            <a:srgbClr val="E5E8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flipV="1">
            <a:off x="2999252" y="1613789"/>
            <a:ext cx="7003622" cy="1992375"/>
          </a:xfrm>
          <a:prstGeom prst="rect">
            <a:avLst/>
          </a:prstGeom>
          <a:solidFill>
            <a:srgbClr val="45556C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99252" y="1870033"/>
            <a:ext cx="7003622" cy="952235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51095" y="3933056"/>
            <a:ext cx="6841651" cy="4049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2999252" y="2718588"/>
            <a:ext cx="7003622" cy="76704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80" y="1600201"/>
            <a:ext cx="5409317" cy="4525963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416" y="1600201"/>
            <a:ext cx="5410904" cy="4525963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white"/>
                </a:solidFill>
              </a:rPr>
              <a:t>`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089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79" y="2174875"/>
            <a:ext cx="5387089" cy="39512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645" y="1535113"/>
            <a:ext cx="538867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645" y="2174875"/>
            <a:ext cx="5388676" cy="39512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9680" y="1159200"/>
            <a:ext cx="11319873" cy="568800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" y="274638"/>
            <a:ext cx="12192000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3050"/>
            <a:ext cx="40105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296" y="273051"/>
            <a:ext cx="6816025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80" y="1435101"/>
            <a:ext cx="40105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99" y="4800600"/>
            <a:ext cx="731615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99" y="612775"/>
            <a:ext cx="731615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99" y="5367338"/>
            <a:ext cx="731615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4638"/>
            <a:ext cx="1097264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80" y="1600201"/>
            <a:ext cx="10972641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0351" y="274639"/>
            <a:ext cx="274197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79" y="274639"/>
            <a:ext cx="8078252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9375258" cy="706091"/>
          </a:xfrm>
          <a:prstGeom prst="rect">
            <a:avLst/>
          </a:prstGeom>
        </p:spPr>
        <p:txBody>
          <a:bodyPr anchor="ctr"/>
          <a:lstStyle>
            <a:lvl1pPr algn="l"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" y="1125540"/>
            <a:ext cx="12192000" cy="50323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4"/>
          </p:nvPr>
        </p:nvSpPr>
        <p:spPr>
          <a:xfrm>
            <a:off x="609601" y="6356352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defRPr baseline="0"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178592-2444-4531-B6FD-B49BA2A3DBD0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5"/>
          </p:nvPr>
        </p:nvSpPr>
        <p:spPr>
          <a:xfrm>
            <a:off x="4165601" y="6356352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defRPr baseline="0"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8737601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EE5CCC-8311-4C72-A209-CBE29B77606A}" type="slidenum">
              <a:rPr altLang="en-US">
                <a:solidFill>
                  <a:prstClr val="black"/>
                </a:solidFill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5971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151" y="6356352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9375258" cy="706091"/>
          </a:xfrm>
          <a:prstGeom prst="rect">
            <a:avLst/>
          </a:prstGeom>
        </p:spPr>
        <p:txBody>
          <a:bodyPr anchor="ctr"/>
          <a:lstStyle>
            <a:lvl1pPr algn="l"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" y="1125540"/>
            <a:ext cx="12192000" cy="50323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2342948" y="5079269"/>
            <a:ext cx="1588351" cy="1837840"/>
            <a:chOff x="797844" y="3263950"/>
            <a:chExt cx="1588144" cy="1837840"/>
          </a:xfrm>
        </p:grpSpPr>
        <p:cxnSp>
          <p:nvCxnSpPr>
            <p:cNvPr id="23" name="直接连接符 22"/>
            <p:cNvCxnSpPr/>
            <p:nvPr userDrawn="1"/>
          </p:nvCxnSpPr>
          <p:spPr>
            <a:xfrm flipH="1">
              <a:off x="797844" y="4306094"/>
              <a:ext cx="616843" cy="79569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 userDrawn="1"/>
          </p:nvCxnSpPr>
          <p:spPr>
            <a:xfrm>
              <a:off x="1414686" y="4306094"/>
              <a:ext cx="242387" cy="412829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/>
          </p:nvCxnSpPr>
          <p:spPr>
            <a:xfrm>
              <a:off x="1774726" y="3263950"/>
              <a:ext cx="305631" cy="60971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/>
          </p:nvCxnSpPr>
          <p:spPr>
            <a:xfrm flipV="1">
              <a:off x="1163464" y="3873666"/>
              <a:ext cx="916893" cy="5939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 flipV="1">
              <a:off x="1657073" y="3873666"/>
              <a:ext cx="423284" cy="84525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flipH="1">
              <a:off x="797844" y="4718923"/>
              <a:ext cx="859229" cy="38286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H="1">
              <a:off x="797844" y="3933056"/>
              <a:ext cx="365620" cy="1168734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flipV="1">
              <a:off x="2080357" y="3429000"/>
              <a:ext cx="305631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圆角矩形 8"/>
          <p:cNvSpPr/>
          <p:nvPr userDrawn="1"/>
        </p:nvSpPr>
        <p:spPr>
          <a:xfrm>
            <a:off x="4263783" y="995043"/>
            <a:ext cx="860893" cy="860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4236969" y="968232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圆角矩形 13"/>
          <p:cNvSpPr/>
          <p:nvPr userDrawn="1"/>
        </p:nvSpPr>
        <p:spPr>
          <a:xfrm>
            <a:off x="4272587" y="2404941"/>
            <a:ext cx="860893" cy="8607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" name="内容占位符 12"/>
          <p:cNvSpPr>
            <a:spLocks noGrp="1"/>
          </p:cNvSpPr>
          <p:nvPr>
            <p:ph sz="quarter" idx="15" hasCustomPrompt="1"/>
          </p:nvPr>
        </p:nvSpPr>
        <p:spPr>
          <a:xfrm>
            <a:off x="4245773" y="2378130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4" name="圆角矩形 23"/>
          <p:cNvSpPr/>
          <p:nvPr userDrawn="1"/>
        </p:nvSpPr>
        <p:spPr>
          <a:xfrm>
            <a:off x="4273423" y="3814839"/>
            <a:ext cx="860893" cy="860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内容占位符 12"/>
          <p:cNvSpPr>
            <a:spLocks noGrp="1"/>
          </p:cNvSpPr>
          <p:nvPr>
            <p:ph sz="quarter" idx="16" hasCustomPrompt="1"/>
          </p:nvPr>
        </p:nvSpPr>
        <p:spPr>
          <a:xfrm>
            <a:off x="4246609" y="3788028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6" name="圆角矩形 25"/>
          <p:cNvSpPr/>
          <p:nvPr userDrawn="1"/>
        </p:nvSpPr>
        <p:spPr>
          <a:xfrm>
            <a:off x="4272586" y="5224736"/>
            <a:ext cx="860893" cy="8607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内容占位符 12"/>
          <p:cNvSpPr>
            <a:spLocks noGrp="1"/>
          </p:cNvSpPr>
          <p:nvPr>
            <p:ph sz="quarter" idx="17" hasCustomPrompt="1"/>
          </p:nvPr>
        </p:nvSpPr>
        <p:spPr>
          <a:xfrm>
            <a:off x="4245772" y="5197925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22" hasCustomPrompt="1"/>
          </p:nvPr>
        </p:nvSpPr>
        <p:spPr>
          <a:xfrm>
            <a:off x="5402114" y="968401"/>
            <a:ext cx="5745192" cy="5539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产品服务</a:t>
            </a:r>
            <a:endParaRPr lang="zh-CN" altLang="en-US" dirty="0"/>
          </a:p>
        </p:txBody>
      </p:sp>
      <p:sp>
        <p:nvSpPr>
          <p:cNvPr id="36" name="文本占位符 34"/>
          <p:cNvSpPr>
            <a:spLocks noGrp="1"/>
          </p:cNvSpPr>
          <p:nvPr>
            <p:ph type="body" sz="quarter" idx="23" hasCustomPrompt="1"/>
          </p:nvPr>
        </p:nvSpPr>
        <p:spPr>
          <a:xfrm>
            <a:off x="5402114" y="1547051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en-US" altLang="zh-CN" dirty="0"/>
          </a:p>
        </p:txBody>
      </p:sp>
      <p:sp>
        <p:nvSpPr>
          <p:cNvPr id="42" name="文本占位符 34"/>
          <p:cNvSpPr>
            <a:spLocks noGrp="1"/>
          </p:cNvSpPr>
          <p:nvPr>
            <p:ph type="body" sz="quarter" idx="24" hasCustomPrompt="1"/>
          </p:nvPr>
        </p:nvSpPr>
        <p:spPr>
          <a:xfrm>
            <a:off x="5402114" y="23796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主要特色</a:t>
            </a:r>
            <a:endParaRPr lang="zh-CN" altLang="en-US" dirty="0"/>
          </a:p>
        </p:txBody>
      </p:sp>
      <p:sp>
        <p:nvSpPr>
          <p:cNvPr id="43" name="文本占位符 34"/>
          <p:cNvSpPr>
            <a:spLocks noGrp="1"/>
          </p:cNvSpPr>
          <p:nvPr>
            <p:ph type="body" sz="quarter" idx="25" hasCustomPrompt="1"/>
          </p:nvPr>
        </p:nvSpPr>
        <p:spPr>
          <a:xfrm>
            <a:off x="5402114" y="2931228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  <p:sp>
        <p:nvSpPr>
          <p:cNvPr id="44" name="文本占位符 34"/>
          <p:cNvSpPr>
            <a:spLocks noGrp="1"/>
          </p:cNvSpPr>
          <p:nvPr>
            <p:ph type="body" sz="quarter" idx="26" hasCustomPrompt="1"/>
          </p:nvPr>
        </p:nvSpPr>
        <p:spPr>
          <a:xfrm>
            <a:off x="5402114" y="37872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主要功能</a:t>
            </a:r>
            <a:endParaRPr lang="zh-CN" altLang="en-US" dirty="0"/>
          </a:p>
        </p:txBody>
      </p:sp>
      <p:sp>
        <p:nvSpPr>
          <p:cNvPr id="45" name="文本占位符 34"/>
          <p:cNvSpPr>
            <a:spLocks noGrp="1"/>
          </p:cNvSpPr>
          <p:nvPr>
            <p:ph type="body" sz="quarter" idx="27" hasCustomPrompt="1"/>
          </p:nvPr>
        </p:nvSpPr>
        <p:spPr>
          <a:xfrm>
            <a:off x="5411253" y="4342428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  <p:sp>
        <p:nvSpPr>
          <p:cNvPr id="46" name="文本占位符 34"/>
          <p:cNvSpPr>
            <a:spLocks noGrp="1"/>
          </p:cNvSpPr>
          <p:nvPr>
            <p:ph type="body" sz="quarter" idx="28" hasCustomPrompt="1"/>
          </p:nvPr>
        </p:nvSpPr>
        <p:spPr>
          <a:xfrm>
            <a:off x="5411253" y="51984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47" name="文本占位符 34"/>
          <p:cNvSpPr>
            <a:spLocks noGrp="1"/>
          </p:cNvSpPr>
          <p:nvPr>
            <p:ph type="body" sz="quarter" idx="29" hasCustomPrompt="1"/>
          </p:nvPr>
        </p:nvSpPr>
        <p:spPr>
          <a:xfrm>
            <a:off x="5411253" y="5752800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5000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1236" y="1568973"/>
            <a:ext cx="9842564" cy="662525"/>
          </a:xfrm>
          <a:prstGeom prst="rect">
            <a:avLst/>
          </a:prstGeom>
        </p:spPr>
        <p:txBody>
          <a:bodyPr anchor="b"/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1236" y="2320506"/>
            <a:ext cx="4584764" cy="37691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200000"/>
              </a:lnSpc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663575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287020" y="295545"/>
            <a:ext cx="449041" cy="382318"/>
            <a:chOff x="569059" y="4563597"/>
            <a:chExt cx="1086561" cy="742949"/>
          </a:xfrm>
          <a:effectLst/>
        </p:grpSpPr>
        <p:sp>
          <p:nvSpPr>
            <p:cNvPr id="12" name="矩形 11"/>
            <p:cNvSpPr/>
            <p:nvPr/>
          </p:nvSpPr>
          <p:spPr>
            <a:xfrm>
              <a:off x="569059" y="4563597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39952" y="4563597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5034" y="4563597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80538" y="4563597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9806993" y="204411"/>
            <a:ext cx="2299335" cy="338514"/>
            <a:chOff x="9824085" y="101271"/>
            <a:chExt cx="2299335" cy="338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9824085" y="101271"/>
              <a:ext cx="2299335" cy="307777"/>
              <a:chOff x="9214485" y="6273471"/>
              <a:chExt cx="2299335" cy="307777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9479280" y="6273471"/>
                <a:ext cx="203454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河北盖普科技有限公司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4485" y="6287064"/>
                <a:ext cx="320675" cy="280591"/>
              </a:xfrm>
              <a:prstGeom prst="rect">
                <a:avLst/>
              </a:prstGeom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9881235" y="394066"/>
              <a:ext cx="2215515" cy="45719"/>
              <a:chOff x="569059" y="4563597"/>
              <a:chExt cx="1086561" cy="74294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20" name="矩形 19"/>
              <p:cNvSpPr/>
              <p:nvPr/>
            </p:nvSpPr>
            <p:spPr>
              <a:xfrm>
                <a:off x="569059" y="4563597"/>
                <a:ext cx="275082" cy="74294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39952" y="4563597"/>
                <a:ext cx="275082" cy="74294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115034" y="4563597"/>
                <a:ext cx="275082" cy="74294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0538" y="4563597"/>
                <a:ext cx="275082" cy="74294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 flipV="1">
            <a:off x="2116813" y="1592159"/>
            <a:ext cx="7849894" cy="1291316"/>
          </a:xfrm>
          <a:prstGeom prst="rect">
            <a:avLst/>
          </a:prstGeom>
          <a:solidFill>
            <a:srgbClr val="45556C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3703289" y="1770298"/>
            <a:ext cx="6119383" cy="93503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3600" baseline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5"/>
          </p:nvPr>
        </p:nvSpPr>
        <p:spPr>
          <a:xfrm>
            <a:off x="3793537" y="2848108"/>
            <a:ext cx="5522044" cy="37758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buNone/>
              <a:defRPr sz="2000" baseline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 rot="2700000" flipV="1">
            <a:off x="1542037" y="1460464"/>
            <a:ext cx="1576800" cy="1577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47691" y="1514375"/>
            <a:ext cx="1366238" cy="13724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aseline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3613" y="5264294"/>
            <a:ext cx="3008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0101001000010000101010101001000010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0101010001010101010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10101000000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01010010000100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5273" y="274638"/>
            <a:ext cx="7275329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圆角矩形 4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 baseline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7" name="圆角矩形 6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7" y="274638"/>
            <a:ext cx="7266152" cy="70560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567150" y="2060848"/>
            <a:ext cx="2664172" cy="10795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600" b="1">
                <a:solidFill>
                  <a:srgbClr val="A6A6A6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2018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190575" y="3178311"/>
            <a:ext cx="5040746" cy="63790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190575" y="3854177"/>
            <a:ext cx="5040746" cy="1800225"/>
          </a:xfrm>
          <a:prstGeom prst="rect">
            <a:avLst/>
          </a:prstGeom>
        </p:spPr>
        <p:txBody>
          <a:bodyPr/>
          <a:lstStyle>
            <a:lvl1pPr marL="285750" indent="-285750" algn="r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9" name="圆角矩形 8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8" y="274638"/>
            <a:ext cx="7606396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744156" y="2060848"/>
            <a:ext cx="2664172" cy="107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 b="1">
                <a:solidFill>
                  <a:srgbClr val="A6A6A6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2018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6744156" y="3178311"/>
            <a:ext cx="5138605" cy="6379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6744156" y="3854177"/>
            <a:ext cx="5138090" cy="180022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圆角矩形 8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8" y="274638"/>
            <a:ext cx="7381367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256280" y="1494000"/>
            <a:ext cx="3483674" cy="6379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8256281" y="2131903"/>
            <a:ext cx="3483325" cy="180022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10" name="圆角矩形 9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80" y="1600201"/>
            <a:ext cx="10972641" cy="45259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一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80" y="1838153"/>
            <a:ext cx="10972641" cy="4288011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609680" y="1157400"/>
            <a:ext cx="11320349" cy="56973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五边形 15"/>
          <p:cNvSpPr/>
          <p:nvPr userDrawn="1"/>
        </p:nvSpPr>
        <p:spPr>
          <a:xfrm>
            <a:off x="406627" y="1340768"/>
            <a:ext cx="203052" cy="21602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tags" Target="../tags/tag7.xml"/><Relationship Id="rId26" Type="http://schemas.openxmlformats.org/officeDocument/2006/relationships/tags" Target="../tags/tag6.xml"/><Relationship Id="rId25" Type="http://schemas.openxmlformats.org/officeDocument/2006/relationships/tags" Target="../tags/tag5.xml"/><Relationship Id="rId24" Type="http://schemas.openxmlformats.org/officeDocument/2006/relationships/tags" Target="../tags/tag4.xml"/><Relationship Id="rId23" Type="http://schemas.openxmlformats.org/officeDocument/2006/relationships/tags" Target="../tags/tag3.xml"/><Relationship Id="rId22" Type="http://schemas.openxmlformats.org/officeDocument/2006/relationships/tags" Target="../tags/tag2.xml"/><Relationship Id="rId21" Type="http://schemas.openxmlformats.org/officeDocument/2006/relationships/tags" Target="../tags/tag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 userDrawn="1"/>
        </p:nvGrpSpPr>
        <p:grpSpPr>
          <a:xfrm rot="14377637">
            <a:off x="11196434" y="-919041"/>
            <a:ext cx="1588144" cy="1838079"/>
            <a:chOff x="797844" y="3263950"/>
            <a:chExt cx="1588144" cy="1837840"/>
          </a:xfrm>
        </p:grpSpPr>
        <p:cxnSp>
          <p:nvCxnSpPr>
            <p:cNvPr id="84" name="直接连接符 83"/>
            <p:cNvCxnSpPr/>
            <p:nvPr userDrawn="1"/>
          </p:nvCxnSpPr>
          <p:spPr>
            <a:xfrm flipH="1">
              <a:off x="797844" y="4306094"/>
              <a:ext cx="616843" cy="79569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 userDrawn="1"/>
          </p:nvCxnSpPr>
          <p:spPr>
            <a:xfrm>
              <a:off x="1414686" y="4306094"/>
              <a:ext cx="242387" cy="412829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 userDrawn="1"/>
          </p:nvCxnSpPr>
          <p:spPr>
            <a:xfrm>
              <a:off x="1774726" y="3263950"/>
              <a:ext cx="305631" cy="60971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 userDrawn="1"/>
          </p:nvCxnSpPr>
          <p:spPr>
            <a:xfrm flipV="1">
              <a:off x="1163464" y="3873666"/>
              <a:ext cx="916893" cy="5939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 userDrawn="1"/>
          </p:nvCxnSpPr>
          <p:spPr>
            <a:xfrm flipV="1">
              <a:off x="1657073" y="3873666"/>
              <a:ext cx="423284" cy="84525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 userDrawn="1"/>
          </p:nvCxnSpPr>
          <p:spPr>
            <a:xfrm flipH="1">
              <a:off x="797844" y="4718923"/>
              <a:ext cx="859229" cy="38286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 userDrawn="1"/>
          </p:nvCxnSpPr>
          <p:spPr>
            <a:xfrm flipH="1">
              <a:off x="797844" y="3933056"/>
              <a:ext cx="365620" cy="1168734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 userDrawn="1"/>
          </p:nvCxnSpPr>
          <p:spPr>
            <a:xfrm flipV="1">
              <a:off x="2080357" y="3429000"/>
              <a:ext cx="305631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 userDrawn="1"/>
        </p:nvGrpSpPr>
        <p:grpSpPr>
          <a:xfrm rot="15739890">
            <a:off x="-503747" y="2346068"/>
            <a:ext cx="1606099" cy="1864639"/>
            <a:chOff x="811473" y="3263950"/>
            <a:chExt cx="1606099" cy="1864396"/>
          </a:xfrm>
        </p:grpSpPr>
        <p:cxnSp>
          <p:nvCxnSpPr>
            <p:cNvPr id="34" name="直接连接符 33"/>
            <p:cNvCxnSpPr/>
            <p:nvPr userDrawn="1"/>
          </p:nvCxnSpPr>
          <p:spPr>
            <a:xfrm flipH="1">
              <a:off x="811473" y="4306094"/>
              <a:ext cx="603213" cy="77310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 userDrawn="1"/>
          </p:nvCxnSpPr>
          <p:spPr>
            <a:xfrm>
              <a:off x="1414686" y="4306094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>
              <a:off x="1774726" y="3263950"/>
              <a:ext cx="293258" cy="58880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flipV="1">
              <a:off x="1186441" y="3840524"/>
              <a:ext cx="871091" cy="9086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flipV="1">
              <a:off x="1657073" y="3829626"/>
              <a:ext cx="436914" cy="8715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5860110">
              <a:off x="999695" y="4498408"/>
              <a:ext cx="464564" cy="79531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flipH="1">
              <a:off x="811473" y="3971183"/>
              <a:ext cx="351991" cy="109422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flipV="1">
              <a:off x="2080357" y="3429000"/>
              <a:ext cx="337215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PA_Line 15"/>
          <p:cNvSpPr>
            <a:spLocks noChangeShapeType="1"/>
          </p:cNvSpPr>
          <p:nvPr userDrawn="1">
            <p:custDataLst>
              <p:tags r:id="rId21"/>
            </p:custDataLst>
          </p:nvPr>
        </p:nvSpPr>
        <p:spPr bwMode="auto">
          <a:xfrm flipV="1">
            <a:off x="3460087" y="0"/>
            <a:ext cx="7652024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3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0" name="PA_Line 16"/>
          <p:cNvSpPr>
            <a:spLocks noChangeShapeType="1"/>
          </p:cNvSpPr>
          <p:nvPr userDrawn="1">
            <p:custDataLst>
              <p:tags r:id="rId22"/>
            </p:custDataLst>
          </p:nvPr>
        </p:nvSpPr>
        <p:spPr bwMode="auto">
          <a:xfrm>
            <a:off x="8046193" y="-179684"/>
            <a:ext cx="4012259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1" name="PA_Line 17"/>
          <p:cNvSpPr>
            <a:spLocks noChangeShapeType="1"/>
          </p:cNvSpPr>
          <p:nvPr userDrawn="1">
            <p:custDataLst>
              <p:tags r:id="rId23"/>
            </p:custDataLst>
          </p:nvPr>
        </p:nvSpPr>
        <p:spPr bwMode="auto">
          <a:xfrm>
            <a:off x="1517912" y="-37707"/>
            <a:ext cx="1067567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2" name="PA_Line 18"/>
          <p:cNvSpPr>
            <a:spLocks noChangeShapeType="1"/>
          </p:cNvSpPr>
          <p:nvPr userDrawn="1">
            <p:custDataLst>
              <p:tags r:id="rId24"/>
            </p:custDataLst>
          </p:nvPr>
        </p:nvSpPr>
        <p:spPr bwMode="auto">
          <a:xfrm flipV="1">
            <a:off x="9748531" y="-179684"/>
            <a:ext cx="1891304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3" name="PA_椭圆 19"/>
          <p:cNvSpPr>
            <a:spLocks noChangeArrowheads="1"/>
          </p:cNvSpPr>
          <p:nvPr userDrawn="1">
            <p:custDataLst>
              <p:tags r:id="rId25"/>
            </p:custDataLst>
          </p:nvPr>
        </p:nvSpPr>
        <p:spPr bwMode="auto">
          <a:xfrm>
            <a:off x="9106529" y="1710670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PA_椭圆 20"/>
          <p:cNvSpPr>
            <a:spLocks noChangeArrowheads="1"/>
          </p:cNvSpPr>
          <p:nvPr userDrawn="1">
            <p:custDataLst>
              <p:tags r:id="rId26"/>
            </p:custDataLst>
          </p:nvPr>
        </p:nvSpPr>
        <p:spPr bwMode="auto">
          <a:xfrm>
            <a:off x="10437065" y="4050757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5" name="PA_椭圆 19"/>
          <p:cNvSpPr>
            <a:spLocks noChangeArrowheads="1"/>
          </p:cNvSpPr>
          <p:nvPr userDrawn="1">
            <p:custDataLst>
              <p:tags r:id="rId27"/>
            </p:custDataLst>
          </p:nvPr>
        </p:nvSpPr>
        <p:spPr bwMode="auto">
          <a:xfrm>
            <a:off x="7848652" y="2860740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 advTm="5000">
    <p:pull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838200" y="765175"/>
            <a:ext cx="10515600" cy="6635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9806993" y="204411"/>
            <a:ext cx="2299335" cy="338514"/>
            <a:chOff x="9824085" y="101271"/>
            <a:chExt cx="2299335" cy="338514"/>
          </a:xfrm>
        </p:grpSpPr>
        <p:grpSp>
          <p:nvGrpSpPr>
            <p:cNvPr id="9" name="组合 8"/>
            <p:cNvGrpSpPr/>
            <p:nvPr/>
          </p:nvGrpSpPr>
          <p:grpSpPr>
            <a:xfrm>
              <a:off x="9824085" y="101271"/>
              <a:ext cx="2299335" cy="307777"/>
              <a:chOff x="9214485" y="6273471"/>
              <a:chExt cx="2299335" cy="30777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9479280" y="6273471"/>
                <a:ext cx="203454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河北盖普科技有限公司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4485" y="6287064"/>
                <a:ext cx="320675" cy="280591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9881235" y="394066"/>
              <a:ext cx="2215515" cy="45719"/>
              <a:chOff x="569059" y="4563597"/>
              <a:chExt cx="1086561" cy="74294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1" name="矩形 10"/>
              <p:cNvSpPr/>
              <p:nvPr/>
            </p:nvSpPr>
            <p:spPr>
              <a:xfrm>
                <a:off x="569059" y="4563597"/>
                <a:ext cx="275082" cy="74294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39952" y="4563597"/>
                <a:ext cx="275082" cy="74294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115034" y="4563597"/>
                <a:ext cx="275082" cy="74294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380538" y="4563597"/>
                <a:ext cx="275082" cy="74294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ransition spd="med" advTm="5000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tags" Target="../tags/tag11.xml"/><Relationship Id="rId4" Type="http://schemas.openxmlformats.org/officeDocument/2006/relationships/image" Target="../media/image45.png"/><Relationship Id="rId3" Type="http://schemas.openxmlformats.org/officeDocument/2006/relationships/tags" Target="../tags/tag10.xml"/><Relationship Id="rId2" Type="http://schemas.openxmlformats.org/officeDocument/2006/relationships/image" Target="../media/image44.png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53.jpe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27.xml"/><Relationship Id="rId18" Type="http://schemas.openxmlformats.org/officeDocument/2006/relationships/image" Target="../media/image50.png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8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jpeg"/><Relationship Id="rId8" Type="http://schemas.openxmlformats.org/officeDocument/2006/relationships/image" Target="../media/image82.jpeg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27.xml"/><Relationship Id="rId14" Type="http://schemas.openxmlformats.org/officeDocument/2006/relationships/image" Target="../media/image88.png"/><Relationship Id="rId13" Type="http://schemas.openxmlformats.org/officeDocument/2006/relationships/image" Target="../media/image87.png"/><Relationship Id="rId12" Type="http://schemas.openxmlformats.org/officeDocument/2006/relationships/image" Target="../media/image86.png"/><Relationship Id="rId11" Type="http://schemas.openxmlformats.org/officeDocument/2006/relationships/image" Target="../media/image85.jpeg"/><Relationship Id="rId10" Type="http://schemas.openxmlformats.org/officeDocument/2006/relationships/image" Target="../media/image84.png"/><Relationship Id="rId1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2.jpeg"/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image" Target="../media/image9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Relationship Id="rId3" Type="http://schemas.openxmlformats.org/officeDocument/2006/relationships/image" Target="../media/image9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image" Target="../media/image103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29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image" Target="../media/image10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2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0.xml"/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image" Target="../media/image11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1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 flipH="1">
            <a:off x="3482285" y="2523687"/>
            <a:ext cx="7075446" cy="1594476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产品生产管理系统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02815" y="3777615"/>
            <a:ext cx="82378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2158718" y="2863091"/>
            <a:ext cx="1091950" cy="914399"/>
            <a:chOff x="3397984" y="1422084"/>
            <a:chExt cx="1091950" cy="74295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8" name="矩形 7"/>
            <p:cNvSpPr/>
            <p:nvPr/>
          </p:nvSpPr>
          <p:spPr>
            <a:xfrm>
              <a:off x="3397984" y="1422086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68877" y="1422086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43959" y="1422086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4214852" y="1422084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 flipH="1">
            <a:off x="3482340" y="3777615"/>
            <a:ext cx="6938010" cy="79438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面向多工厂离散型产品生产管理系统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项目订单管理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969" y="1250315"/>
            <a:ext cx="8070850" cy="474726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1" name="TextBox 76"/>
          <p:cNvSpPr txBox="1"/>
          <p:nvPr/>
        </p:nvSpPr>
        <p:spPr>
          <a:xfrm>
            <a:off x="9195813" y="1250315"/>
            <a:ext cx="2701925" cy="69553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快速建立项目订单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96070" y="1946275"/>
            <a:ext cx="2701925" cy="4051300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6"/>
          <p:cNvSpPr txBox="1"/>
          <p:nvPr/>
        </p:nvSpPr>
        <p:spPr>
          <a:xfrm>
            <a:off x="9452989" y="2045191"/>
            <a:ext cx="1941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类型：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半成品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属性：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型号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规格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计量</a:t>
            </a:r>
            <a:endParaRPr lang="zh-CN" altLang="en-US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401959" y="3747770"/>
            <a:ext cx="1992201" cy="508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项目订单</a:t>
            </a:r>
            <a:r>
              <a:rPr lang="zh-CN" altLang="en-US" dirty="0" smtClean="0"/>
              <a:t>进度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6325" y="3827566"/>
            <a:ext cx="5197475" cy="256476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12205" y="1051032"/>
            <a:ext cx="2437130" cy="86804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项目整体进度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" y="1127066"/>
            <a:ext cx="5275580" cy="31032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30310" y="1031875"/>
            <a:ext cx="2437130" cy="1410970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不同类型产品进度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93" y="3827566"/>
            <a:ext cx="5276257" cy="257492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12205" y="2891155"/>
            <a:ext cx="2437130" cy="86804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工段进度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0310" y="2546350"/>
            <a:ext cx="2437130" cy="1212850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单件进度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12205" y="1979402"/>
            <a:ext cx="2437130" cy="86804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订单交付进度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产品标识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752" y="861575"/>
            <a:ext cx="9302417" cy="2732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053" b="2120"/>
          <a:stretch>
            <a:fillRect/>
          </a:stretch>
        </p:blipFill>
        <p:spPr>
          <a:xfrm>
            <a:off x="1317958" y="3701911"/>
            <a:ext cx="2205000" cy="2751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1205" b="2788"/>
          <a:stretch>
            <a:fillRect/>
          </a:stretch>
        </p:blipFill>
        <p:spPr>
          <a:xfrm>
            <a:off x="3668982" y="3702873"/>
            <a:ext cx="3708298" cy="275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304" y="3702873"/>
            <a:ext cx="1825513" cy="275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组合 12"/>
          <p:cNvGrpSpPr/>
          <p:nvPr/>
        </p:nvGrpSpPr>
        <p:grpSpPr>
          <a:xfrm>
            <a:off x="9495155" y="3702050"/>
            <a:ext cx="1199515" cy="2750185"/>
            <a:chOff x="9494842" y="3701911"/>
            <a:chExt cx="1133328" cy="2750400"/>
          </a:xfrm>
        </p:grpSpPr>
        <p:sp>
          <p:nvSpPr>
            <p:cNvPr id="3" name="矩形 2"/>
            <p:cNvSpPr/>
            <p:nvPr/>
          </p:nvSpPr>
          <p:spPr>
            <a:xfrm>
              <a:off x="9494842" y="3701911"/>
              <a:ext cx="1133328" cy="2750400"/>
            </a:xfrm>
            <a:prstGeom prst="rect">
              <a:avLst/>
            </a:prstGeom>
            <a:ln>
              <a:solidFill>
                <a:schemeClr val="bg1"/>
              </a:solidFill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6"/>
            <p:cNvSpPr txBox="1"/>
            <p:nvPr/>
          </p:nvSpPr>
          <p:spPr>
            <a:xfrm>
              <a:off x="9907383" y="4118455"/>
              <a:ext cx="330371" cy="2061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满足不同项目需求</a:t>
              </a:r>
              <a:endPara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76"/>
            <p:cNvSpPr txBox="1"/>
            <p:nvPr/>
          </p:nvSpPr>
          <p:spPr>
            <a:xfrm>
              <a:off x="9575739" y="4372394"/>
              <a:ext cx="331644" cy="2061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满足不同客户需求</a:t>
              </a:r>
              <a:endPara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76"/>
            <p:cNvSpPr txBox="1"/>
            <p:nvPr/>
          </p:nvSpPr>
          <p:spPr>
            <a:xfrm>
              <a:off x="10218594" y="3849296"/>
              <a:ext cx="409575" cy="1814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可视化设计界面</a:t>
              </a:r>
              <a:endPara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型号管理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3475" y="1220471"/>
            <a:ext cx="8559800" cy="5066030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1682432" y="1171575"/>
            <a:ext cx="488950" cy="5066030"/>
          </a:xfrm>
          <a:prstGeom prst="rect">
            <a:avLst/>
          </a:prstGeom>
          <a:solidFill>
            <a:srgbClr val="046FC2">
              <a:alpha val="52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集中管理型号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6"/>
          <p:cNvSpPr txBox="1"/>
          <p:nvPr/>
        </p:nvSpPr>
        <p:spPr>
          <a:xfrm>
            <a:off x="924401" y="1171575"/>
            <a:ext cx="382588" cy="2581274"/>
          </a:xfrm>
          <a:prstGeom prst="rect">
            <a:avLst/>
          </a:prstGeom>
          <a:solidFill>
            <a:srgbClr val="F56C6C">
              <a:alpha val="50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预设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1283969" y="1171575"/>
            <a:ext cx="390526" cy="5066030"/>
          </a:xfrm>
          <a:prstGeom prst="rect">
            <a:avLst/>
          </a:prstGeom>
          <a:solidFill>
            <a:srgbClr val="F56C6C">
              <a:alpha val="50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表面处理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916463" y="3752850"/>
            <a:ext cx="362346" cy="2484756"/>
          </a:xfrm>
          <a:prstGeom prst="rect">
            <a:avLst/>
          </a:prstGeom>
          <a:solidFill>
            <a:srgbClr val="F56C6C">
              <a:alpha val="50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预设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计划排产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55" y="861695"/>
            <a:ext cx="9883775" cy="482346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929005" y="5720715"/>
            <a:ext cx="1789430" cy="878205"/>
            <a:chOff x="2695574" y="4771657"/>
            <a:chExt cx="1285876" cy="1066800"/>
          </a:xfrm>
        </p:grpSpPr>
        <p:sp>
          <p:nvSpPr>
            <p:cNvPr id="11" name="矩形 10"/>
            <p:cNvSpPr/>
            <p:nvPr/>
          </p:nvSpPr>
          <p:spPr>
            <a:xfrm>
              <a:off x="2695575" y="4771657"/>
              <a:ext cx="1285875" cy="1066800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TextBox 76"/>
            <p:cNvSpPr txBox="1"/>
            <p:nvPr/>
          </p:nvSpPr>
          <p:spPr>
            <a:xfrm>
              <a:off x="2695574" y="5037604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每日生产计划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824480" y="5720715"/>
            <a:ext cx="1803400" cy="878205"/>
            <a:chOff x="3245957" y="4758554"/>
            <a:chExt cx="1296130" cy="1066800"/>
          </a:xfrm>
        </p:grpSpPr>
        <p:sp>
          <p:nvSpPr>
            <p:cNvPr id="14" name="矩形 13"/>
            <p:cNvSpPr/>
            <p:nvPr/>
          </p:nvSpPr>
          <p:spPr>
            <a:xfrm>
              <a:off x="3245957" y="4758554"/>
              <a:ext cx="1285875" cy="1066800"/>
            </a:xfrm>
            <a:prstGeom prst="rect">
              <a:avLst/>
            </a:prstGeom>
            <a:solidFill>
              <a:srgbClr val="18A818">
                <a:alpha val="4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TextBox 76"/>
            <p:cNvSpPr txBox="1"/>
            <p:nvPr/>
          </p:nvSpPr>
          <p:spPr>
            <a:xfrm>
              <a:off x="3256212" y="5042650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工</a:t>
              </a: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单打印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94555" y="5720715"/>
            <a:ext cx="1791970" cy="878205"/>
            <a:chOff x="4838090" y="4758554"/>
            <a:chExt cx="1288105" cy="1066800"/>
          </a:xfrm>
        </p:grpSpPr>
        <p:sp>
          <p:nvSpPr>
            <p:cNvPr id="15" name="矩形 14"/>
            <p:cNvSpPr/>
            <p:nvPr/>
          </p:nvSpPr>
          <p:spPr>
            <a:xfrm>
              <a:off x="4838090" y="4758554"/>
              <a:ext cx="1285875" cy="1066800"/>
            </a:xfrm>
            <a:prstGeom prst="rect">
              <a:avLst/>
            </a:prstGeom>
            <a:solidFill>
              <a:srgbClr val="0872C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TextBox 76"/>
            <p:cNvSpPr txBox="1"/>
            <p:nvPr/>
          </p:nvSpPr>
          <p:spPr>
            <a:xfrm>
              <a:off x="4840320" y="5042650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产品标签打印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89065" y="5720715"/>
            <a:ext cx="1826260" cy="878205"/>
            <a:chOff x="6389328" y="4758554"/>
            <a:chExt cx="1312809" cy="1066800"/>
          </a:xfrm>
        </p:grpSpPr>
        <p:sp>
          <p:nvSpPr>
            <p:cNvPr id="17" name="矩形 16"/>
            <p:cNvSpPr/>
            <p:nvPr/>
          </p:nvSpPr>
          <p:spPr>
            <a:xfrm>
              <a:off x="6389328" y="4758554"/>
              <a:ext cx="1285875" cy="106680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TextBox 76"/>
            <p:cNvSpPr txBox="1"/>
            <p:nvPr/>
          </p:nvSpPr>
          <p:spPr>
            <a:xfrm>
              <a:off x="6416262" y="5024501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批量导入计划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300085" y="5720715"/>
            <a:ext cx="1821815" cy="878205"/>
            <a:chOff x="7917280" y="4758554"/>
            <a:chExt cx="1309161" cy="1066800"/>
          </a:xfrm>
        </p:grpSpPr>
        <p:sp>
          <p:nvSpPr>
            <p:cNvPr id="18" name="矩形 17"/>
            <p:cNvSpPr/>
            <p:nvPr/>
          </p:nvSpPr>
          <p:spPr>
            <a:xfrm>
              <a:off x="7940566" y="4758554"/>
              <a:ext cx="1285875" cy="1066800"/>
            </a:xfrm>
            <a:prstGeom prst="rect">
              <a:avLst/>
            </a:prstGeom>
            <a:solidFill>
              <a:srgbClr val="67C23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TextBox 76"/>
            <p:cNvSpPr txBox="1"/>
            <p:nvPr/>
          </p:nvSpPr>
          <p:spPr>
            <a:xfrm>
              <a:off x="7917280" y="5020407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计划归档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142855" y="5720715"/>
            <a:ext cx="1820545" cy="878205"/>
            <a:chOff x="9481548" y="4758554"/>
            <a:chExt cx="1308559" cy="1066800"/>
          </a:xfrm>
        </p:grpSpPr>
        <p:sp>
          <p:nvSpPr>
            <p:cNvPr id="16" name="矩形 15"/>
            <p:cNvSpPr/>
            <p:nvPr/>
          </p:nvSpPr>
          <p:spPr>
            <a:xfrm>
              <a:off x="9481548" y="4758554"/>
              <a:ext cx="1285875" cy="1066800"/>
            </a:xfrm>
            <a:prstGeom prst="rect">
              <a:avLst/>
            </a:prstGeom>
            <a:solidFill>
              <a:srgbClr val="F56C6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3" name="TextBox 76"/>
            <p:cNvSpPr txBox="1"/>
            <p:nvPr/>
          </p:nvSpPr>
          <p:spPr>
            <a:xfrm>
              <a:off x="9504232" y="5042650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进度追踪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物料需求与消耗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632656" y="1654984"/>
            <a:ext cx="210248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zh-CN" altLang="en-US" sz="2000" dirty="0" smtClean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zh-CN" altLang="en-US" sz="2000" dirty="0" smtClean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537" y="1654984"/>
            <a:ext cx="7413625" cy="43611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32657" y="3686811"/>
            <a:ext cx="210248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完工消耗统计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报废消耗统计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169935" y="3519488"/>
            <a:ext cx="3362325" cy="0"/>
          </a:xfrm>
          <a:prstGeom prst="line">
            <a:avLst/>
          </a:prstGeom>
          <a:ln>
            <a:solidFill>
              <a:schemeClr val="accent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258200" y="1903096"/>
            <a:ext cx="1008380" cy="10737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物料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需求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58175" y="4018280"/>
            <a:ext cx="975995" cy="14674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物料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消耗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生产任务管理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88058" y="1779905"/>
            <a:ext cx="2816225" cy="4916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28" y="1779270"/>
            <a:ext cx="2816225" cy="4917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23" y="1779270"/>
            <a:ext cx="2816225" cy="49174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5660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任务列表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8865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任务详情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5695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进度汇报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8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endParaRPr lang="zh-CN" altLang="en-US" dirty="0"/>
          </a:p>
        </p:txBody>
      </p:sp>
      <p:sp>
        <p:nvSpPr>
          <p:cNvPr id="37" name="文本占位符 3"/>
          <p:cNvSpPr txBox="1"/>
          <p:nvPr/>
        </p:nvSpPr>
        <p:spPr>
          <a:xfrm>
            <a:off x="7317740" y="5762607"/>
            <a:ext cx="4691186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/>
              <a:t>输出：检验记录 检验报告</a:t>
            </a:r>
            <a:endParaRPr lang="zh-CN" altLang="en-US" sz="2400" dirty="0"/>
          </a:p>
        </p:txBody>
      </p:sp>
      <p:pic>
        <p:nvPicPr>
          <p:cNvPr id="39" name="图片 38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34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C:\Users\HK\AppData\Local\Temp\WeChat Files\f7b0af7d01a433ab6b665995978c33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049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 descr="C:\Users\HK\AppData\Local\Temp\WeChat Files\0640453f3a3c4e207108f66b43f35c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5044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43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77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45" descr="C:\Users\HK\AppData\Local\Temp\WeChat Files\827a20408b434c26308c74338e34736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0539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本占位符 3"/>
          <p:cNvSpPr txBox="1"/>
          <p:nvPr/>
        </p:nvSpPr>
        <p:spPr>
          <a:xfrm>
            <a:off x="512750" y="1110607"/>
            <a:ext cx="1963271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报检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文本占位符 3"/>
          <p:cNvSpPr txBox="1"/>
          <p:nvPr/>
        </p:nvSpPr>
        <p:spPr>
          <a:xfrm>
            <a:off x="2942606" y="1110607"/>
            <a:ext cx="1648502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检验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文本占位符 3"/>
          <p:cNvSpPr txBox="1"/>
          <p:nvPr/>
        </p:nvSpPr>
        <p:spPr>
          <a:xfrm>
            <a:off x="5009008" y="1110607"/>
            <a:ext cx="1970879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复检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2639695"/>
            <a:ext cx="4055745" cy="3001645"/>
          </a:xfrm>
          <a:prstGeom prst="rect">
            <a:avLst/>
          </a:prstGeom>
          <a:ln>
            <a:solidFill>
              <a:srgbClr val="A0BEE2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1115695"/>
            <a:ext cx="4042410" cy="1524000"/>
          </a:xfrm>
          <a:prstGeom prst="rect">
            <a:avLst/>
          </a:prstGeom>
          <a:ln>
            <a:solidFill>
              <a:srgbClr val="A0BEE2"/>
            </a:solidFill>
          </a:ln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7" grpId="0"/>
      <p:bldP spid="48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endParaRPr lang="zh-CN" altLang="en-US" dirty="0"/>
          </a:p>
        </p:txBody>
      </p:sp>
      <p:sp>
        <p:nvSpPr>
          <p:cNvPr id="10" name="TextBox 76"/>
          <p:cNvSpPr txBox="1"/>
          <p:nvPr/>
        </p:nvSpPr>
        <p:spPr>
          <a:xfrm>
            <a:off x="9061450" y="1815722"/>
            <a:ext cx="2701924" cy="39693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隐蔽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组装完成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入库检验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成品入库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144905"/>
            <a:ext cx="8568380" cy="5040000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9061449" y="1144905"/>
            <a:ext cx="2701925" cy="6708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关键工序记录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9061448" y="5651505"/>
            <a:ext cx="2701925" cy="53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关键工序支持配置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r>
              <a:rPr lang="en-US" altLang="zh-CN" dirty="0">
                <a:sym typeface="+mn-ea"/>
              </a:rPr>
              <a:t> -- </a:t>
            </a:r>
            <a:r>
              <a:rPr lang="zh-CN" altLang="en-US" dirty="0">
                <a:sym typeface="+mn-ea"/>
              </a:rPr>
              <a:t>过程记录</a:t>
            </a:r>
            <a:endParaRPr lang="zh-CN" altLang="en-US" dirty="0">
              <a:sym typeface="+mn-ea"/>
            </a:endParaRPr>
          </a:p>
        </p:txBody>
      </p:sp>
      <p:sp>
        <p:nvSpPr>
          <p:cNvPr id="37" name="文本占位符 3"/>
          <p:cNvSpPr txBox="1"/>
          <p:nvPr/>
        </p:nvSpPr>
        <p:spPr>
          <a:xfrm>
            <a:off x="7736840" y="2055495"/>
            <a:ext cx="3953510" cy="176403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工序操作记录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工序检验记录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隐蔽检记录</a:t>
            </a:r>
            <a:r>
              <a:rPr lang="en-US" altLang="zh-CN" sz="2400" dirty="0"/>
              <a:t>  &amp;&amp; </a:t>
            </a:r>
            <a:r>
              <a:rPr lang="zh-CN" altLang="en-US" sz="2400" dirty="0"/>
              <a:t>终检记录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6810" y="1255395"/>
            <a:ext cx="4479925" cy="2635250"/>
          </a:xfrm>
          <a:prstGeom prst="rect">
            <a:avLst/>
          </a:prstGeom>
        </p:spPr>
      </p:pic>
      <p:sp>
        <p:nvSpPr>
          <p:cNvPr id="5" name="文本占位符 3"/>
          <p:cNvSpPr txBox="1"/>
          <p:nvPr/>
        </p:nvSpPr>
        <p:spPr>
          <a:xfrm>
            <a:off x="7786370" y="4970780"/>
            <a:ext cx="2828925" cy="159131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当前状态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历史状态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11450" y="4040505"/>
            <a:ext cx="4420235" cy="2599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61110" y="4040505"/>
            <a:ext cx="1297305" cy="2599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520" y="1255395"/>
            <a:ext cx="1320165" cy="2635250"/>
          </a:xfrm>
          <a:prstGeom prst="rect">
            <a:avLst/>
          </a:prstGeom>
        </p:spPr>
      </p:pic>
      <p:sp>
        <p:nvSpPr>
          <p:cNvPr id="17" name="TextBox 76"/>
          <p:cNvSpPr txBox="1"/>
          <p:nvPr/>
        </p:nvSpPr>
        <p:spPr>
          <a:xfrm>
            <a:off x="7786370" y="4182110"/>
            <a:ext cx="2655570" cy="739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sym typeface="+mn-ea"/>
              </a:rPr>
              <a:t>生产节点记录</a:t>
            </a:r>
            <a:endParaRPr lang="zh-CN" altLang="en-US" sz="2400" kern="100" dirty="0">
              <a:solidFill>
                <a:prstClr val="white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7736840" y="1255395"/>
            <a:ext cx="2655570" cy="739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400" kern="100" dirty="0">
                <a:solidFill>
                  <a:prstClr val="white"/>
                </a:solidFill>
                <a:cs typeface="Times New Roman" panose="02020603050405020304" pitchFamily="18" charset="0"/>
                <a:sym typeface="+mn-ea"/>
              </a:rPr>
              <a:t>生产过程记录</a:t>
            </a:r>
            <a:endParaRPr lang="zh-CN" altLang="en-US" sz="2400" kern="100" dirty="0">
              <a:solidFill>
                <a:prstClr val="white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" grpId="0"/>
      <p:bldP spid="17" grpId="0" bldLvl="0" animBg="1"/>
      <p:bldP spid="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4294967295"/>
          </p:nvPr>
        </p:nvSpPr>
        <p:spPr>
          <a:xfrm>
            <a:off x="2179971" y="1985658"/>
            <a:ext cx="2115804" cy="5540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系统综述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占位符 58"/>
          <p:cNvSpPr>
            <a:spLocks noGrp="1"/>
          </p:cNvSpPr>
          <p:nvPr>
            <p:ph type="body" sz="quarter" idx="4294967295"/>
          </p:nvPr>
        </p:nvSpPr>
        <p:spPr>
          <a:xfrm>
            <a:off x="4792056" y="2042495"/>
            <a:ext cx="6026335" cy="358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系统目标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业务范围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使用场景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占位符 59"/>
          <p:cNvSpPr>
            <a:spLocks noGrp="1"/>
          </p:cNvSpPr>
          <p:nvPr>
            <p:ph type="body" sz="quarter" idx="4294967295"/>
          </p:nvPr>
        </p:nvSpPr>
        <p:spPr>
          <a:xfrm>
            <a:off x="2179971" y="3155447"/>
            <a:ext cx="2069654" cy="554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研发力量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占位符 60"/>
          <p:cNvSpPr>
            <a:spLocks noGrp="1"/>
          </p:cNvSpPr>
          <p:nvPr>
            <p:ph type="body" sz="quarter" idx="4294967295"/>
          </p:nvPr>
        </p:nvSpPr>
        <p:spPr>
          <a:xfrm>
            <a:off x="4792056" y="3239777"/>
            <a:ext cx="6028344" cy="37844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现有基础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支撑队伍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研发历程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产品认证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4294967295"/>
          </p:nvPr>
        </p:nvSpPr>
        <p:spPr>
          <a:xfrm>
            <a:off x="2179971" y="4325235"/>
            <a:ext cx="2612085" cy="5540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解决方案详述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4294967295"/>
          </p:nvPr>
        </p:nvSpPr>
        <p:spPr>
          <a:xfrm>
            <a:off x="4792056" y="4404829"/>
            <a:ext cx="5997760" cy="3603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业务覆盖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可视化展示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协同管理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4294967295"/>
          </p:nvPr>
        </p:nvSpPr>
        <p:spPr>
          <a:xfrm>
            <a:off x="2179971" y="5495025"/>
            <a:ext cx="2345385" cy="554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4294967295"/>
          </p:nvPr>
        </p:nvSpPr>
        <p:spPr>
          <a:xfrm>
            <a:off x="4792056" y="5591861"/>
            <a:ext cx="6040598" cy="3603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主要客户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内容占位符 25"/>
          <p:cNvSpPr txBox="1"/>
          <p:nvPr/>
        </p:nvSpPr>
        <p:spPr>
          <a:xfrm>
            <a:off x="1203923" y="833134"/>
            <a:ext cx="1952095" cy="382318"/>
          </a:xfrm>
          <a:prstGeom prst="rect">
            <a:avLst/>
          </a:prstGeom>
          <a:effectLst/>
        </p:spPr>
        <p:txBody>
          <a:bodyPr anchor="ctr"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4000" b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16000" endPos="60000" dist="63500" dir="5400000" sy="-100000" algn="bl" rotWithShape="0"/>
                </a:effectLst>
              </a:rPr>
              <a:t>Content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6350" stA="16000" endPos="60000" dist="63500" dir="5400000" sy="-100000" algn="bl" rotWithShape="0"/>
              </a:effectLst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101559" y="1862617"/>
            <a:ext cx="747766" cy="68561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5" name="矩形: 圆角 24"/>
          <p:cNvSpPr/>
          <p:nvPr/>
        </p:nvSpPr>
        <p:spPr>
          <a:xfrm>
            <a:off x="1101559" y="3002013"/>
            <a:ext cx="747766" cy="6856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28" name="矩形: 圆角 27"/>
          <p:cNvSpPr/>
          <p:nvPr/>
        </p:nvSpPr>
        <p:spPr>
          <a:xfrm>
            <a:off x="1101559" y="4182730"/>
            <a:ext cx="747766" cy="68561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29" name="矩形: 圆角 28"/>
          <p:cNvSpPr/>
          <p:nvPr/>
        </p:nvSpPr>
        <p:spPr>
          <a:xfrm>
            <a:off x="1101559" y="5363447"/>
            <a:ext cx="747766" cy="6856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2179971" y="2724150"/>
            <a:ext cx="86404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179971" y="4000500"/>
            <a:ext cx="86404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179971" y="5153025"/>
            <a:ext cx="87166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1323340" y="1245870"/>
            <a:ext cx="1693545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comb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r>
              <a:rPr lang="en-US" altLang="zh-CN" dirty="0">
                <a:sym typeface="+mn-ea"/>
              </a:rPr>
              <a:t> -- </a:t>
            </a:r>
            <a:r>
              <a:rPr lang="zh-CN" altLang="en-US" dirty="0"/>
              <a:t>统计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51304"/>
            <a:ext cx="5076825" cy="24777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62225" y="1884261"/>
            <a:ext cx="5309999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按月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日统计各项目产量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计划产量与实际产量实时对比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需求产量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&lt;&gt; 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计划产量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&lt;&gt;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实际产量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6462225" y="1166849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产量统计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62225" y="4829913"/>
            <a:ext cx="5876691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物料消耗统计</a:t>
            </a:r>
            <a:endParaRPr lang="en-US" altLang="zh-CN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生产产量统计：各生产线班组工作完成情况</a:t>
            </a:r>
            <a:endParaRPr lang="en-US" altLang="zh-CN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生产报告：返修率、班组完成量、各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产品类型消耗量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6462225" y="425130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统计输出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1017"/>
            <a:ext cx="5016500" cy="2950845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6" grpId="0"/>
      <p:bldP spid="1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库房管理</a:t>
            </a:r>
            <a:endParaRPr lang="zh-CN" altLang="en-US" dirty="0"/>
          </a:p>
        </p:txBody>
      </p:sp>
      <p:grpSp>
        <p:nvGrpSpPr>
          <p:cNvPr id="10" name="Group 8"/>
          <p:cNvGrpSpPr/>
          <p:nvPr/>
        </p:nvGrpSpPr>
        <p:grpSpPr>
          <a:xfrm flipV="1">
            <a:off x="3996554" y="5544374"/>
            <a:ext cx="607005" cy="290343"/>
            <a:chOff x="3376482" y="1459073"/>
            <a:chExt cx="455253" cy="221445"/>
          </a:xfrm>
        </p:grpSpPr>
        <p:cxnSp>
          <p:nvCxnSpPr>
            <p:cNvPr id="43" name="Straight Connector 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10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7"/>
          <p:cNvGrpSpPr/>
          <p:nvPr/>
        </p:nvGrpSpPr>
        <p:grpSpPr>
          <a:xfrm>
            <a:off x="8388939" y="5644504"/>
            <a:ext cx="3034928" cy="852566"/>
            <a:chOff x="8388145" y="4956002"/>
            <a:chExt cx="3034928" cy="852566"/>
          </a:xfrm>
        </p:grpSpPr>
        <p:sp>
          <p:nvSpPr>
            <p:cNvPr id="41" name="TextBox 12"/>
            <p:cNvSpPr txBox="1"/>
            <p:nvPr/>
          </p:nvSpPr>
          <p:spPr>
            <a:xfrm>
              <a:off x="8388147" y="5300737"/>
              <a:ext cx="3034926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出入库单模板自动生成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2" name="Rectangle 13"/>
            <p:cNvSpPr/>
            <p:nvPr/>
          </p:nvSpPr>
          <p:spPr>
            <a:xfrm>
              <a:off x="8388145" y="495600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模板自定义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2" name="Group 46"/>
          <p:cNvGrpSpPr/>
          <p:nvPr/>
        </p:nvGrpSpPr>
        <p:grpSpPr>
          <a:xfrm>
            <a:off x="8352084" y="3558490"/>
            <a:ext cx="3034928" cy="852566"/>
            <a:chOff x="8337345" y="3561888"/>
            <a:chExt cx="3034928" cy="852566"/>
          </a:xfrm>
        </p:grpSpPr>
        <p:sp>
          <p:nvSpPr>
            <p:cNvPr id="39" name="TextBox 15"/>
            <p:cNvSpPr txBox="1"/>
            <p:nvPr/>
          </p:nvSpPr>
          <p:spPr>
            <a:xfrm>
              <a:off x="8337346" y="3906623"/>
              <a:ext cx="3034927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出入库数量、种类等信息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0" name="Rectangle 16"/>
            <p:cNvSpPr/>
            <p:nvPr/>
          </p:nvSpPr>
          <p:spPr>
            <a:xfrm>
              <a:off x="8337345" y="3561888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信息统计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3" name="Group 43"/>
          <p:cNvGrpSpPr/>
          <p:nvPr/>
        </p:nvGrpSpPr>
        <p:grpSpPr>
          <a:xfrm>
            <a:off x="1000375" y="1681392"/>
            <a:ext cx="3034928" cy="805283"/>
            <a:chOff x="1835336" y="1407102"/>
            <a:chExt cx="3034928" cy="805282"/>
          </a:xfrm>
        </p:grpSpPr>
        <p:sp>
          <p:nvSpPr>
            <p:cNvPr id="37" name="TextBox 18"/>
            <p:cNvSpPr txBox="1"/>
            <p:nvPr/>
          </p:nvSpPr>
          <p:spPr>
            <a:xfrm>
              <a:off x="1835336" y="1704553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借助移动智能终端执行出入库</a:t>
              </a:r>
              <a:endPara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一物一码，精准出入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Rectangle 19"/>
            <p:cNvSpPr/>
            <p:nvPr/>
          </p:nvSpPr>
          <p:spPr>
            <a:xfrm>
              <a:off x="3946932" y="140710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移动操作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4" name="Group 45"/>
          <p:cNvGrpSpPr/>
          <p:nvPr/>
        </p:nvGrpSpPr>
        <p:grpSpPr>
          <a:xfrm>
            <a:off x="796342" y="5679000"/>
            <a:ext cx="3034928" cy="818070"/>
            <a:chOff x="795547" y="5004352"/>
            <a:chExt cx="3034928" cy="818070"/>
          </a:xfrm>
        </p:grpSpPr>
        <p:sp>
          <p:nvSpPr>
            <p:cNvPr id="35" name="TextBox 21"/>
            <p:cNvSpPr txBox="1"/>
            <p:nvPr/>
          </p:nvSpPr>
          <p:spPr>
            <a:xfrm>
              <a:off x="795547" y="5314591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出入库记录永久保存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Rectangle 22"/>
            <p:cNvSpPr/>
            <p:nvPr/>
          </p:nvSpPr>
          <p:spPr>
            <a:xfrm>
              <a:off x="2907143" y="500435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 fontScale="97500"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库房记录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5" name="Group 23"/>
          <p:cNvGrpSpPr/>
          <p:nvPr/>
        </p:nvGrpSpPr>
        <p:grpSpPr>
          <a:xfrm flipV="1">
            <a:off x="3996554" y="4141120"/>
            <a:ext cx="607005" cy="290343"/>
            <a:chOff x="3376482" y="1459073"/>
            <a:chExt cx="455253" cy="221445"/>
          </a:xfrm>
        </p:grpSpPr>
        <p:cxnSp>
          <p:nvCxnSpPr>
            <p:cNvPr id="33" name="Straight Connector 24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5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4"/>
          <p:cNvGrpSpPr/>
          <p:nvPr/>
        </p:nvGrpSpPr>
        <p:grpSpPr>
          <a:xfrm>
            <a:off x="822414" y="3092434"/>
            <a:ext cx="3034928" cy="829251"/>
            <a:chOff x="795547" y="3589916"/>
            <a:chExt cx="3034928" cy="829251"/>
          </a:xfrm>
        </p:grpSpPr>
        <p:sp>
          <p:nvSpPr>
            <p:cNvPr id="31" name="TextBox 27"/>
            <p:cNvSpPr txBox="1"/>
            <p:nvPr/>
          </p:nvSpPr>
          <p:spPr>
            <a:xfrm>
              <a:off x="795547" y="3911336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根据实际情况与项目需求定义厂区空间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Rectangle 28"/>
            <p:cNvSpPr/>
            <p:nvPr/>
          </p:nvSpPr>
          <p:spPr>
            <a:xfrm>
              <a:off x="2907143" y="3589916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区域自定义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7" name="Group 29"/>
          <p:cNvGrpSpPr/>
          <p:nvPr/>
        </p:nvGrpSpPr>
        <p:grpSpPr>
          <a:xfrm flipH="1" flipV="1">
            <a:off x="7564119" y="5544374"/>
            <a:ext cx="607005" cy="290343"/>
            <a:chOff x="3376482" y="1459073"/>
            <a:chExt cx="455253" cy="221445"/>
          </a:xfrm>
        </p:grpSpPr>
        <p:cxnSp>
          <p:nvCxnSpPr>
            <p:cNvPr id="29" name="Straight Connector 30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1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32"/>
          <p:cNvGrpSpPr/>
          <p:nvPr/>
        </p:nvGrpSpPr>
        <p:grpSpPr>
          <a:xfrm rot="19416583" flipH="1" flipV="1">
            <a:off x="7620809" y="3843424"/>
            <a:ext cx="607005" cy="290343"/>
            <a:chOff x="3376482" y="1459073"/>
            <a:chExt cx="455253" cy="221445"/>
          </a:xfrm>
        </p:grpSpPr>
        <p:cxnSp>
          <p:nvCxnSpPr>
            <p:cNvPr id="27" name="Straight Connector 3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4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35"/>
          <p:cNvGrpSpPr/>
          <p:nvPr/>
        </p:nvGrpSpPr>
        <p:grpSpPr>
          <a:xfrm>
            <a:off x="4955302" y="2331913"/>
            <a:ext cx="607005" cy="290343"/>
            <a:chOff x="3376482" y="1459073"/>
            <a:chExt cx="455253" cy="221445"/>
          </a:xfrm>
        </p:grpSpPr>
        <p:cxnSp>
          <p:nvCxnSpPr>
            <p:cNvPr id="25" name="Straight Connector 36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7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345380" y="1927443"/>
            <a:ext cx="1380067" cy="1981200"/>
            <a:chOff x="5344585" y="1927443"/>
            <a:chExt cx="1380067" cy="19812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3"/>
            <p:cNvSpPr/>
            <p:nvPr/>
          </p:nvSpPr>
          <p:spPr bwMode="auto">
            <a:xfrm>
              <a:off x="5344585" y="1927443"/>
              <a:ext cx="1380067" cy="1981200"/>
            </a:xfrm>
            <a:custGeom>
              <a:avLst/>
              <a:gdLst/>
              <a:ahLst/>
              <a:cxnLst>
                <a:cxn ang="0">
                  <a:pos x="224" y="205"/>
                </a:cxn>
                <a:cxn ang="0">
                  <a:pos x="207" y="229"/>
                </a:cxn>
                <a:cxn ang="0">
                  <a:pos x="201" y="220"/>
                </a:cxn>
                <a:cxn ang="0">
                  <a:pos x="179" y="211"/>
                </a:cxn>
                <a:cxn ang="0">
                  <a:pos x="156" y="220"/>
                </a:cxn>
                <a:cxn ang="0">
                  <a:pos x="147" y="243"/>
                </a:cxn>
                <a:cxn ang="0">
                  <a:pos x="156" y="265"/>
                </a:cxn>
                <a:cxn ang="0">
                  <a:pos x="175" y="275"/>
                </a:cxn>
                <a:cxn ang="0">
                  <a:pos x="141" y="322"/>
                </a:cxn>
                <a:cxn ang="0">
                  <a:pos x="122" y="283"/>
                </a:cxn>
                <a:cxn ang="0">
                  <a:pos x="102" y="322"/>
                </a:cxn>
                <a:cxn ang="0">
                  <a:pos x="63" y="269"/>
                </a:cxn>
                <a:cxn ang="0">
                  <a:pos x="54" y="283"/>
                </a:cxn>
                <a:cxn ang="0">
                  <a:pos x="32" y="293"/>
                </a:cxn>
                <a:cxn ang="0">
                  <a:pos x="9" y="283"/>
                </a:cxn>
                <a:cxn ang="0">
                  <a:pos x="0" y="261"/>
                </a:cxn>
                <a:cxn ang="0">
                  <a:pos x="9" y="238"/>
                </a:cxn>
                <a:cxn ang="0">
                  <a:pos x="32" y="229"/>
                </a:cxn>
                <a:cxn ang="0">
                  <a:pos x="33" y="229"/>
                </a:cxn>
                <a:cxn ang="0">
                  <a:pos x="15" y="205"/>
                </a:cxn>
                <a:cxn ang="0">
                  <a:pos x="122" y="0"/>
                </a:cxn>
                <a:cxn ang="0">
                  <a:pos x="224" y="205"/>
                </a:cxn>
              </a:cxnLst>
              <a:rect l="0" t="0" r="r" b="b"/>
              <a:pathLst>
                <a:path w="224" h="322">
                  <a:moveTo>
                    <a:pt x="224" y="205"/>
                  </a:moveTo>
                  <a:cubicBezTo>
                    <a:pt x="207" y="229"/>
                    <a:pt x="207" y="229"/>
                    <a:pt x="207" y="229"/>
                  </a:cubicBezTo>
                  <a:cubicBezTo>
                    <a:pt x="206" y="226"/>
                    <a:pt x="204" y="223"/>
                    <a:pt x="201" y="220"/>
                  </a:cubicBezTo>
                  <a:cubicBezTo>
                    <a:pt x="195" y="214"/>
                    <a:pt x="188" y="211"/>
                    <a:pt x="179" y="211"/>
                  </a:cubicBezTo>
                  <a:cubicBezTo>
                    <a:pt x="170" y="211"/>
                    <a:pt x="163" y="214"/>
                    <a:pt x="156" y="220"/>
                  </a:cubicBezTo>
                  <a:cubicBezTo>
                    <a:pt x="150" y="227"/>
                    <a:pt x="147" y="234"/>
                    <a:pt x="147" y="243"/>
                  </a:cubicBezTo>
                  <a:cubicBezTo>
                    <a:pt x="147" y="252"/>
                    <a:pt x="150" y="259"/>
                    <a:pt x="156" y="265"/>
                  </a:cubicBezTo>
                  <a:cubicBezTo>
                    <a:pt x="162" y="271"/>
                    <a:pt x="168" y="274"/>
                    <a:pt x="175" y="275"/>
                  </a:cubicBezTo>
                  <a:cubicBezTo>
                    <a:pt x="141" y="322"/>
                    <a:pt x="141" y="322"/>
                    <a:pt x="141" y="32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02" y="322"/>
                    <a:pt x="102" y="322"/>
                    <a:pt x="102" y="322"/>
                  </a:cubicBezTo>
                  <a:cubicBezTo>
                    <a:pt x="63" y="269"/>
                    <a:pt x="63" y="269"/>
                    <a:pt x="63" y="269"/>
                  </a:cubicBezTo>
                  <a:cubicBezTo>
                    <a:pt x="61" y="275"/>
                    <a:pt x="58" y="279"/>
                    <a:pt x="54" y="283"/>
                  </a:cubicBezTo>
                  <a:cubicBezTo>
                    <a:pt x="48" y="290"/>
                    <a:pt x="41" y="293"/>
                    <a:pt x="32" y="293"/>
                  </a:cubicBezTo>
                  <a:cubicBezTo>
                    <a:pt x="23" y="293"/>
                    <a:pt x="15" y="290"/>
                    <a:pt x="9" y="283"/>
                  </a:cubicBezTo>
                  <a:cubicBezTo>
                    <a:pt x="3" y="277"/>
                    <a:pt x="0" y="270"/>
                    <a:pt x="0" y="261"/>
                  </a:cubicBezTo>
                  <a:cubicBezTo>
                    <a:pt x="0" y="252"/>
                    <a:pt x="3" y="245"/>
                    <a:pt x="9" y="238"/>
                  </a:cubicBezTo>
                  <a:cubicBezTo>
                    <a:pt x="15" y="232"/>
                    <a:pt x="23" y="229"/>
                    <a:pt x="32" y="229"/>
                  </a:cubicBezTo>
                  <a:cubicBezTo>
                    <a:pt x="32" y="229"/>
                    <a:pt x="32" y="229"/>
                    <a:pt x="33" y="229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224" y="205"/>
                  </a:lnTo>
                  <a:close/>
                </a:path>
              </a:pathLst>
            </a:custGeom>
            <a:solidFill>
              <a:srgbClr val="7D96B5"/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AutoShape 97"/>
            <p:cNvSpPr/>
            <p:nvPr/>
          </p:nvSpPr>
          <p:spPr bwMode="auto">
            <a:xfrm>
              <a:off x="5933838" y="2635501"/>
              <a:ext cx="3349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965">
                <a:defRPr/>
              </a:pPr>
              <a:endParaRPr 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13213" y="3188977"/>
            <a:ext cx="1957917" cy="1242484"/>
            <a:chOff x="6212418" y="3188977"/>
            <a:chExt cx="1957917" cy="1242484"/>
          </a:xfrm>
        </p:grpSpPr>
        <p:sp>
          <p:nvSpPr>
            <p:cNvPr id="9" name="Freeform: Shape 7"/>
            <p:cNvSpPr/>
            <p:nvPr/>
          </p:nvSpPr>
          <p:spPr bwMode="auto">
            <a:xfrm>
              <a:off x="6212418" y="3188977"/>
              <a:ext cx="1957917" cy="1242484"/>
            </a:xfrm>
            <a:custGeom>
              <a:avLst/>
              <a:gdLst/>
              <a:ahLst/>
              <a:cxnLst>
                <a:cxn ang="0">
                  <a:pos x="13" y="155"/>
                </a:cxn>
                <a:cxn ang="0">
                  <a:pos x="45" y="124"/>
                </a:cxn>
                <a:cxn ang="0">
                  <a:pos x="0" y="117"/>
                </a:cxn>
                <a:cxn ang="0">
                  <a:pos x="34" y="70"/>
                </a:cxn>
                <a:cxn ang="0">
                  <a:pos x="15" y="60"/>
                </a:cxn>
                <a:cxn ang="0">
                  <a:pos x="6" y="38"/>
                </a:cxn>
                <a:cxn ang="0">
                  <a:pos x="15" y="15"/>
                </a:cxn>
                <a:cxn ang="0">
                  <a:pos x="38" y="6"/>
                </a:cxn>
                <a:cxn ang="0">
                  <a:pos x="60" y="15"/>
                </a:cxn>
                <a:cxn ang="0">
                  <a:pos x="66" y="24"/>
                </a:cxn>
                <a:cxn ang="0">
                  <a:pos x="83" y="0"/>
                </a:cxn>
                <a:cxn ang="0">
                  <a:pos x="318" y="36"/>
                </a:cxn>
                <a:cxn ang="0">
                  <a:pos x="151" y="202"/>
                </a:cxn>
                <a:cxn ang="0">
                  <a:pos x="129" y="194"/>
                </a:cxn>
                <a:cxn ang="0">
                  <a:pos x="136" y="175"/>
                </a:cxn>
                <a:cxn ang="0">
                  <a:pos x="126" y="152"/>
                </a:cxn>
                <a:cxn ang="0">
                  <a:pos x="104" y="143"/>
                </a:cxn>
                <a:cxn ang="0">
                  <a:pos x="81" y="152"/>
                </a:cxn>
                <a:cxn ang="0">
                  <a:pos x="72" y="175"/>
                </a:cxn>
                <a:cxn ang="0">
                  <a:pos x="72" y="175"/>
                </a:cxn>
                <a:cxn ang="0">
                  <a:pos x="13" y="155"/>
                </a:cxn>
              </a:cxnLst>
              <a:rect l="0" t="0" r="r" b="b"/>
              <a:pathLst>
                <a:path w="318" h="202">
                  <a:moveTo>
                    <a:pt x="13" y="155"/>
                  </a:moveTo>
                  <a:cubicBezTo>
                    <a:pt x="45" y="124"/>
                    <a:pt x="45" y="124"/>
                    <a:pt x="45" y="124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69"/>
                    <a:pt x="21" y="66"/>
                    <a:pt x="15" y="60"/>
                  </a:cubicBezTo>
                  <a:cubicBezTo>
                    <a:pt x="9" y="54"/>
                    <a:pt x="6" y="47"/>
                    <a:pt x="6" y="38"/>
                  </a:cubicBezTo>
                  <a:cubicBezTo>
                    <a:pt x="6" y="29"/>
                    <a:pt x="9" y="22"/>
                    <a:pt x="15" y="15"/>
                  </a:cubicBezTo>
                  <a:cubicBezTo>
                    <a:pt x="22" y="9"/>
                    <a:pt x="29" y="6"/>
                    <a:pt x="38" y="6"/>
                  </a:cubicBezTo>
                  <a:cubicBezTo>
                    <a:pt x="47" y="6"/>
                    <a:pt x="54" y="9"/>
                    <a:pt x="60" y="15"/>
                  </a:cubicBezTo>
                  <a:cubicBezTo>
                    <a:pt x="63" y="18"/>
                    <a:pt x="65" y="21"/>
                    <a:pt x="66" y="2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33" y="189"/>
                    <a:pt x="136" y="182"/>
                    <a:pt x="136" y="175"/>
                  </a:cubicBezTo>
                  <a:cubicBezTo>
                    <a:pt x="136" y="166"/>
                    <a:pt x="133" y="158"/>
                    <a:pt x="126" y="152"/>
                  </a:cubicBezTo>
                  <a:cubicBezTo>
                    <a:pt x="120" y="146"/>
                    <a:pt x="113" y="143"/>
                    <a:pt x="104" y="143"/>
                  </a:cubicBezTo>
                  <a:cubicBezTo>
                    <a:pt x="95" y="143"/>
                    <a:pt x="88" y="146"/>
                    <a:pt x="81" y="152"/>
                  </a:cubicBezTo>
                  <a:cubicBezTo>
                    <a:pt x="75" y="158"/>
                    <a:pt x="72" y="166"/>
                    <a:pt x="72" y="175"/>
                  </a:cubicBezTo>
                  <a:cubicBezTo>
                    <a:pt x="72" y="175"/>
                    <a:pt x="72" y="175"/>
                    <a:pt x="72" y="175"/>
                  </a:cubicBezTo>
                  <a:lnTo>
                    <a:pt x="13" y="155"/>
                  </a:lnTo>
                  <a:close/>
                </a:path>
              </a:pathLst>
            </a:custGeom>
            <a:solidFill>
              <a:srgbClr val="4D7AB4"/>
            </a:solidFill>
            <a:ln w="19050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4" name="任意多边形: 形状 40"/>
            <p:cNvSpPr/>
            <p:nvPr/>
          </p:nvSpPr>
          <p:spPr>
            <a:xfrm>
              <a:off x="6905606" y="3558490"/>
              <a:ext cx="408124" cy="30273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186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77748" y="4069512"/>
            <a:ext cx="1361017" cy="1875367"/>
            <a:chOff x="6076953" y="4069511"/>
            <a:chExt cx="1361017" cy="1875367"/>
          </a:xfrm>
        </p:grpSpPr>
        <p:sp>
          <p:nvSpPr>
            <p:cNvPr id="8" name="Freeform: Shape 6"/>
            <p:cNvSpPr/>
            <p:nvPr/>
          </p:nvSpPr>
          <p:spPr bwMode="auto">
            <a:xfrm>
              <a:off x="6076953" y="4069511"/>
              <a:ext cx="1361017" cy="1875367"/>
            </a:xfrm>
            <a:custGeom>
              <a:avLst/>
              <a:gdLst/>
              <a:ahLst/>
              <a:cxnLst>
                <a:cxn ang="0">
                  <a:pos x="3" y="37"/>
                </a:cxn>
                <a:cxn ang="0">
                  <a:pos x="44" y="59"/>
                </a:cxn>
                <a:cxn ang="0">
                  <a:pos x="35" y="12"/>
                </a:cxn>
                <a:cxn ang="0">
                  <a:pos x="94" y="32"/>
                </a:cxn>
                <a:cxn ang="0">
                  <a:pos x="94" y="32"/>
                </a:cxn>
                <a:cxn ang="0">
                  <a:pos x="103" y="9"/>
                </a:cxn>
                <a:cxn ang="0">
                  <a:pos x="126" y="0"/>
                </a:cxn>
                <a:cxn ang="0">
                  <a:pos x="148" y="9"/>
                </a:cxn>
                <a:cxn ang="0">
                  <a:pos x="158" y="32"/>
                </a:cxn>
                <a:cxn ang="0">
                  <a:pos x="151" y="51"/>
                </a:cxn>
                <a:cxn ang="0">
                  <a:pos x="173" y="59"/>
                </a:cxn>
                <a:cxn ang="0">
                  <a:pos x="174" y="59"/>
                </a:cxn>
                <a:cxn ang="0">
                  <a:pos x="221" y="304"/>
                </a:cxn>
                <a:cxn ang="0">
                  <a:pos x="220" y="305"/>
                </a:cxn>
                <a:cxn ang="0">
                  <a:pos x="0" y="189"/>
                </a:cxn>
                <a:cxn ang="0">
                  <a:pos x="0" y="155"/>
                </a:cxn>
                <a:cxn ang="0">
                  <a:pos x="18" y="161"/>
                </a:cxn>
                <a:cxn ang="0">
                  <a:pos x="40" y="151"/>
                </a:cxn>
                <a:cxn ang="0">
                  <a:pos x="50" y="129"/>
                </a:cxn>
                <a:cxn ang="0">
                  <a:pos x="40" y="106"/>
                </a:cxn>
                <a:cxn ang="0">
                  <a:pos x="18" y="97"/>
                </a:cxn>
                <a:cxn ang="0">
                  <a:pos x="1" y="102"/>
                </a:cxn>
                <a:cxn ang="0">
                  <a:pos x="3" y="37"/>
                </a:cxn>
              </a:cxnLst>
              <a:rect l="0" t="0" r="r" b="b"/>
              <a:pathLst>
                <a:path w="221" h="305">
                  <a:moveTo>
                    <a:pt x="3" y="37"/>
                  </a:moveTo>
                  <a:cubicBezTo>
                    <a:pt x="44" y="59"/>
                    <a:pt x="44" y="59"/>
                    <a:pt x="44" y="59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23"/>
                    <a:pt x="97" y="15"/>
                    <a:pt x="103" y="9"/>
                  </a:cubicBezTo>
                  <a:cubicBezTo>
                    <a:pt x="110" y="3"/>
                    <a:pt x="117" y="0"/>
                    <a:pt x="126" y="0"/>
                  </a:cubicBezTo>
                  <a:cubicBezTo>
                    <a:pt x="135" y="0"/>
                    <a:pt x="142" y="3"/>
                    <a:pt x="148" y="9"/>
                  </a:cubicBezTo>
                  <a:cubicBezTo>
                    <a:pt x="155" y="15"/>
                    <a:pt x="158" y="23"/>
                    <a:pt x="158" y="32"/>
                  </a:cubicBezTo>
                  <a:cubicBezTo>
                    <a:pt x="158" y="39"/>
                    <a:pt x="155" y="46"/>
                    <a:pt x="151" y="51"/>
                  </a:cubicBezTo>
                  <a:cubicBezTo>
                    <a:pt x="173" y="59"/>
                    <a:pt x="173" y="59"/>
                    <a:pt x="173" y="59"/>
                  </a:cubicBezTo>
                  <a:cubicBezTo>
                    <a:pt x="174" y="59"/>
                    <a:pt x="174" y="59"/>
                    <a:pt x="174" y="59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0" y="305"/>
                    <a:pt x="220" y="305"/>
                    <a:pt x="220" y="305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6" y="159"/>
                    <a:pt x="11" y="161"/>
                    <a:pt x="18" y="161"/>
                  </a:cubicBezTo>
                  <a:cubicBezTo>
                    <a:pt x="27" y="161"/>
                    <a:pt x="34" y="157"/>
                    <a:pt x="40" y="151"/>
                  </a:cubicBezTo>
                  <a:cubicBezTo>
                    <a:pt x="47" y="145"/>
                    <a:pt x="50" y="138"/>
                    <a:pt x="50" y="129"/>
                  </a:cubicBezTo>
                  <a:cubicBezTo>
                    <a:pt x="50" y="120"/>
                    <a:pt x="47" y="112"/>
                    <a:pt x="40" y="106"/>
                  </a:cubicBezTo>
                  <a:cubicBezTo>
                    <a:pt x="34" y="100"/>
                    <a:pt x="27" y="97"/>
                    <a:pt x="18" y="97"/>
                  </a:cubicBezTo>
                  <a:cubicBezTo>
                    <a:pt x="12" y="97"/>
                    <a:pt x="6" y="99"/>
                    <a:pt x="1" y="102"/>
                  </a:cubicBezTo>
                  <a:lnTo>
                    <a:pt x="3" y="3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9050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3" name="Freeform: Shape 41"/>
            <p:cNvSpPr/>
            <p:nvPr/>
          </p:nvSpPr>
          <p:spPr bwMode="auto">
            <a:xfrm>
              <a:off x="6640601" y="4819660"/>
              <a:ext cx="277140" cy="415709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735779" y="4147828"/>
            <a:ext cx="1651000" cy="1809751"/>
            <a:chOff x="4734985" y="4147827"/>
            <a:chExt cx="1651000" cy="1809751"/>
          </a:xfrm>
        </p:grpSpPr>
        <p:sp>
          <p:nvSpPr>
            <p:cNvPr id="7" name="Freeform: Shape 5"/>
            <p:cNvSpPr/>
            <p:nvPr/>
          </p:nvSpPr>
          <p:spPr bwMode="auto">
            <a:xfrm>
              <a:off x="4734985" y="4147827"/>
              <a:ext cx="1651000" cy="1809751"/>
            </a:xfrm>
            <a:custGeom>
              <a:avLst/>
              <a:gdLst/>
              <a:ahLst/>
              <a:cxnLst>
                <a:cxn ang="0">
                  <a:pos x="189" y="0"/>
                </a:cxn>
                <a:cxn ang="0">
                  <a:pos x="179" y="46"/>
                </a:cxn>
                <a:cxn ang="0">
                  <a:pos x="221" y="24"/>
                </a:cxn>
                <a:cxn ang="0">
                  <a:pos x="219" y="89"/>
                </a:cxn>
                <a:cxn ang="0">
                  <a:pos x="236" y="84"/>
                </a:cxn>
                <a:cxn ang="0">
                  <a:pos x="258" y="93"/>
                </a:cxn>
                <a:cxn ang="0">
                  <a:pos x="268" y="116"/>
                </a:cxn>
                <a:cxn ang="0">
                  <a:pos x="258" y="138"/>
                </a:cxn>
                <a:cxn ang="0">
                  <a:pos x="236" y="148"/>
                </a:cxn>
                <a:cxn ang="0">
                  <a:pos x="218" y="142"/>
                </a:cxn>
                <a:cxn ang="0">
                  <a:pos x="218" y="176"/>
                </a:cxn>
                <a:cxn ang="0">
                  <a:pos x="0" y="294"/>
                </a:cxn>
                <a:cxn ang="0">
                  <a:pos x="52" y="48"/>
                </a:cxn>
                <a:cxn ang="0">
                  <a:pos x="77" y="39"/>
                </a:cxn>
                <a:cxn ang="0">
                  <a:pos x="77" y="43"/>
                </a:cxn>
                <a:cxn ang="0">
                  <a:pos x="86" y="65"/>
                </a:cxn>
                <a:cxn ang="0">
                  <a:pos x="109" y="75"/>
                </a:cxn>
                <a:cxn ang="0">
                  <a:pos x="131" y="65"/>
                </a:cxn>
                <a:cxn ang="0">
                  <a:pos x="141" y="43"/>
                </a:cxn>
                <a:cxn ang="0">
                  <a:pos x="131" y="20"/>
                </a:cxn>
                <a:cxn ang="0">
                  <a:pos x="131" y="20"/>
                </a:cxn>
                <a:cxn ang="0">
                  <a:pos x="189" y="0"/>
                </a:cxn>
              </a:cxnLst>
              <a:rect l="0" t="0" r="r" b="b"/>
              <a:pathLst>
                <a:path w="268" h="294">
                  <a:moveTo>
                    <a:pt x="189" y="0"/>
                  </a:moveTo>
                  <a:cubicBezTo>
                    <a:pt x="179" y="46"/>
                    <a:pt x="179" y="46"/>
                    <a:pt x="179" y="46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24" y="86"/>
                    <a:pt x="230" y="84"/>
                    <a:pt x="236" y="84"/>
                  </a:cubicBezTo>
                  <a:cubicBezTo>
                    <a:pt x="245" y="84"/>
                    <a:pt x="252" y="87"/>
                    <a:pt x="258" y="93"/>
                  </a:cubicBezTo>
                  <a:cubicBezTo>
                    <a:pt x="265" y="99"/>
                    <a:pt x="268" y="107"/>
                    <a:pt x="268" y="116"/>
                  </a:cubicBezTo>
                  <a:cubicBezTo>
                    <a:pt x="268" y="125"/>
                    <a:pt x="265" y="132"/>
                    <a:pt x="258" y="138"/>
                  </a:cubicBezTo>
                  <a:cubicBezTo>
                    <a:pt x="252" y="144"/>
                    <a:pt x="245" y="148"/>
                    <a:pt x="236" y="148"/>
                  </a:cubicBezTo>
                  <a:cubicBezTo>
                    <a:pt x="229" y="148"/>
                    <a:pt x="224" y="146"/>
                    <a:pt x="218" y="142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40"/>
                    <a:pt x="77" y="42"/>
                    <a:pt x="77" y="43"/>
                  </a:cubicBezTo>
                  <a:cubicBezTo>
                    <a:pt x="77" y="52"/>
                    <a:pt x="80" y="59"/>
                    <a:pt x="86" y="65"/>
                  </a:cubicBezTo>
                  <a:cubicBezTo>
                    <a:pt x="92" y="71"/>
                    <a:pt x="100" y="75"/>
                    <a:pt x="109" y="75"/>
                  </a:cubicBezTo>
                  <a:cubicBezTo>
                    <a:pt x="118" y="75"/>
                    <a:pt x="125" y="71"/>
                    <a:pt x="131" y="65"/>
                  </a:cubicBezTo>
                  <a:cubicBezTo>
                    <a:pt x="137" y="59"/>
                    <a:pt x="141" y="52"/>
                    <a:pt x="141" y="43"/>
                  </a:cubicBezTo>
                  <a:cubicBezTo>
                    <a:pt x="141" y="34"/>
                    <a:pt x="137" y="26"/>
                    <a:pt x="131" y="20"/>
                  </a:cubicBezTo>
                  <a:cubicBezTo>
                    <a:pt x="131" y="20"/>
                    <a:pt x="131" y="20"/>
                    <a:pt x="131" y="20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75000"/>
              </a:schemeClr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2" name="任意多边形 8"/>
            <p:cNvSpPr/>
            <p:nvPr/>
          </p:nvSpPr>
          <p:spPr>
            <a:xfrm>
              <a:off x="5218185" y="4867493"/>
              <a:ext cx="367914" cy="36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3" extrusionOk="0">
                  <a:moveTo>
                    <a:pt x="2579" y="8408"/>
                  </a:moveTo>
                  <a:cubicBezTo>
                    <a:pt x="2579" y="5192"/>
                    <a:pt x="5174" y="2587"/>
                    <a:pt x="8377" y="2587"/>
                  </a:cubicBezTo>
                  <a:cubicBezTo>
                    <a:pt x="11581" y="2587"/>
                    <a:pt x="14435" y="5451"/>
                    <a:pt x="14435" y="8668"/>
                  </a:cubicBezTo>
                  <a:cubicBezTo>
                    <a:pt x="14435" y="11882"/>
                    <a:pt x="11838" y="14489"/>
                    <a:pt x="8636" y="14489"/>
                  </a:cubicBezTo>
                  <a:cubicBezTo>
                    <a:pt x="5432" y="14488"/>
                    <a:pt x="2579" y="11622"/>
                    <a:pt x="2579" y="8408"/>
                  </a:cubicBezTo>
                  <a:close/>
                  <a:moveTo>
                    <a:pt x="20915" y="18167"/>
                  </a:moveTo>
                  <a:lnTo>
                    <a:pt x="15797" y="13031"/>
                  </a:lnTo>
                  <a:cubicBezTo>
                    <a:pt x="16569" y="11760"/>
                    <a:pt x="17014" y="10265"/>
                    <a:pt x="17014" y="8668"/>
                  </a:cubicBezTo>
                  <a:cubicBezTo>
                    <a:pt x="17014" y="4023"/>
                    <a:pt x="13004" y="0"/>
                    <a:pt x="8377" y="0"/>
                  </a:cubicBezTo>
                  <a:cubicBezTo>
                    <a:pt x="3750" y="-1"/>
                    <a:pt x="0" y="3764"/>
                    <a:pt x="0" y="8408"/>
                  </a:cubicBezTo>
                  <a:cubicBezTo>
                    <a:pt x="0" y="13051"/>
                    <a:pt x="4010" y="17076"/>
                    <a:pt x="8636" y="17076"/>
                  </a:cubicBezTo>
                  <a:cubicBezTo>
                    <a:pt x="10175" y="17076"/>
                    <a:pt x="11615" y="16655"/>
                    <a:pt x="12854" y="15928"/>
                  </a:cubicBezTo>
                  <a:lnTo>
                    <a:pt x="17998" y="21095"/>
                  </a:lnTo>
                  <a:cubicBezTo>
                    <a:pt x="18502" y="21599"/>
                    <a:pt x="19318" y="21599"/>
                    <a:pt x="19821" y="21095"/>
                  </a:cubicBezTo>
                  <a:lnTo>
                    <a:pt x="21098" y="19813"/>
                  </a:lnTo>
                  <a:cubicBezTo>
                    <a:pt x="21600" y="19309"/>
                    <a:pt x="21417" y="18671"/>
                    <a:pt x="20915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35164" y="3188977"/>
            <a:ext cx="1938867" cy="1420284"/>
            <a:chOff x="4034369" y="3188977"/>
            <a:chExt cx="1938867" cy="1420284"/>
          </a:xfrm>
        </p:grpSpPr>
        <p:sp>
          <p:nvSpPr>
            <p:cNvPr id="6" name="Freeform: Shape 4"/>
            <p:cNvSpPr/>
            <p:nvPr/>
          </p:nvSpPr>
          <p:spPr bwMode="auto">
            <a:xfrm>
              <a:off x="4034369" y="3188977"/>
              <a:ext cx="1938867" cy="1420284"/>
            </a:xfrm>
            <a:custGeom>
              <a:avLst/>
              <a:gdLst/>
              <a:ahLst/>
              <a:cxnLst>
                <a:cxn ang="0">
                  <a:pos x="315" y="117"/>
                </a:cxn>
                <a:cxn ang="0">
                  <a:pos x="272" y="124"/>
                </a:cxn>
                <a:cxn ang="0">
                  <a:pos x="303" y="156"/>
                </a:cxn>
                <a:cxn ang="0">
                  <a:pos x="245" y="176"/>
                </a:cxn>
                <a:cxn ang="0">
                  <a:pos x="245" y="176"/>
                </a:cxn>
                <a:cxn ang="0">
                  <a:pos x="255" y="199"/>
                </a:cxn>
                <a:cxn ang="0">
                  <a:pos x="245" y="221"/>
                </a:cxn>
                <a:cxn ang="0">
                  <a:pos x="223" y="231"/>
                </a:cxn>
                <a:cxn ang="0">
                  <a:pos x="200" y="221"/>
                </a:cxn>
                <a:cxn ang="0">
                  <a:pos x="191" y="199"/>
                </a:cxn>
                <a:cxn ang="0">
                  <a:pos x="191" y="195"/>
                </a:cxn>
                <a:cxn ang="0">
                  <a:pos x="166" y="204"/>
                </a:cxn>
                <a:cxn ang="0">
                  <a:pos x="0" y="36"/>
                </a:cxn>
                <a:cxn ang="0">
                  <a:pos x="228" y="0"/>
                </a:cxn>
                <a:cxn ang="0">
                  <a:pos x="246" y="24"/>
                </a:cxn>
                <a:cxn ang="0">
                  <a:pos x="245" y="24"/>
                </a:cxn>
                <a:cxn ang="0">
                  <a:pos x="222" y="33"/>
                </a:cxn>
                <a:cxn ang="0">
                  <a:pos x="213" y="56"/>
                </a:cxn>
                <a:cxn ang="0">
                  <a:pos x="222" y="78"/>
                </a:cxn>
                <a:cxn ang="0">
                  <a:pos x="245" y="88"/>
                </a:cxn>
                <a:cxn ang="0">
                  <a:pos x="267" y="78"/>
                </a:cxn>
                <a:cxn ang="0">
                  <a:pos x="276" y="64"/>
                </a:cxn>
                <a:cxn ang="0">
                  <a:pos x="315" y="117"/>
                </a:cxn>
              </a:cxnLst>
              <a:rect l="0" t="0" r="r" b="b"/>
              <a:pathLst>
                <a:path w="315" h="231">
                  <a:moveTo>
                    <a:pt x="315" y="117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51" y="182"/>
                    <a:pt x="255" y="190"/>
                    <a:pt x="255" y="199"/>
                  </a:cubicBezTo>
                  <a:cubicBezTo>
                    <a:pt x="255" y="208"/>
                    <a:pt x="251" y="215"/>
                    <a:pt x="245" y="221"/>
                  </a:cubicBezTo>
                  <a:cubicBezTo>
                    <a:pt x="239" y="227"/>
                    <a:pt x="232" y="231"/>
                    <a:pt x="223" y="231"/>
                  </a:cubicBezTo>
                  <a:cubicBezTo>
                    <a:pt x="214" y="231"/>
                    <a:pt x="206" y="227"/>
                    <a:pt x="200" y="221"/>
                  </a:cubicBezTo>
                  <a:cubicBezTo>
                    <a:pt x="194" y="215"/>
                    <a:pt x="191" y="208"/>
                    <a:pt x="191" y="199"/>
                  </a:cubicBezTo>
                  <a:cubicBezTo>
                    <a:pt x="191" y="198"/>
                    <a:pt x="191" y="196"/>
                    <a:pt x="191" y="195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5" y="24"/>
                    <a:pt x="245" y="24"/>
                    <a:pt x="245" y="24"/>
                  </a:cubicBezTo>
                  <a:cubicBezTo>
                    <a:pt x="236" y="24"/>
                    <a:pt x="228" y="27"/>
                    <a:pt x="222" y="33"/>
                  </a:cubicBezTo>
                  <a:cubicBezTo>
                    <a:pt x="216" y="40"/>
                    <a:pt x="213" y="47"/>
                    <a:pt x="213" y="56"/>
                  </a:cubicBezTo>
                  <a:cubicBezTo>
                    <a:pt x="213" y="65"/>
                    <a:pt x="216" y="72"/>
                    <a:pt x="222" y="78"/>
                  </a:cubicBezTo>
                  <a:cubicBezTo>
                    <a:pt x="228" y="85"/>
                    <a:pt x="236" y="88"/>
                    <a:pt x="245" y="88"/>
                  </a:cubicBezTo>
                  <a:cubicBezTo>
                    <a:pt x="254" y="88"/>
                    <a:pt x="261" y="85"/>
                    <a:pt x="267" y="78"/>
                  </a:cubicBezTo>
                  <a:cubicBezTo>
                    <a:pt x="271" y="74"/>
                    <a:pt x="274" y="70"/>
                    <a:pt x="276" y="64"/>
                  </a:cubicBezTo>
                  <a:lnTo>
                    <a:pt x="315" y="11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Freeform: Shape 39"/>
            <p:cNvSpPr/>
            <p:nvPr/>
          </p:nvSpPr>
          <p:spPr bwMode="auto">
            <a:xfrm>
              <a:off x="4734848" y="3491471"/>
              <a:ext cx="439304" cy="439304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53" name="图片 52"/>
          <p:cNvPicPr/>
          <p:nvPr/>
        </p:nvPicPr>
        <p:blipFill rotWithShape="1">
          <a:blip r:embed="rId1"/>
          <a:srcRect b="6504"/>
          <a:stretch>
            <a:fillRect/>
          </a:stretch>
        </p:blipFill>
        <p:spPr bwMode="auto">
          <a:xfrm>
            <a:off x="7832991" y="1675559"/>
            <a:ext cx="2958556" cy="1242158"/>
          </a:xfrm>
          <a:prstGeom prst="rect">
            <a:avLst/>
          </a:prstGeom>
          <a:ln>
            <a:noFill/>
          </a:ln>
        </p:spPr>
      </p:pic>
      <p:pic>
        <p:nvPicPr>
          <p:cNvPr id="56" name="图片 55"/>
          <p:cNvPicPr/>
          <p:nvPr/>
        </p:nvPicPr>
        <p:blipFill>
          <a:blip r:embed="rId2"/>
          <a:stretch>
            <a:fillRect/>
          </a:stretch>
        </p:blipFill>
        <p:spPr>
          <a:xfrm>
            <a:off x="1000376" y="3758325"/>
            <a:ext cx="2833857" cy="1597478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4304818" y="1659859"/>
            <a:ext cx="399718" cy="817996"/>
            <a:chOff x="4700206" y="1854000"/>
            <a:chExt cx="1935001" cy="3959850"/>
          </a:xfrm>
        </p:grpSpPr>
        <p:pic>
          <p:nvPicPr>
            <p:cNvPr id="58" name="图片 57" descr="timg (1)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3" r="2636"/>
            <a:stretch>
              <a:fillRect/>
            </a:stretch>
          </p:blipFill>
          <p:spPr bwMode="auto">
            <a:xfrm>
              <a:off x="4700206" y="1854000"/>
              <a:ext cx="1935001" cy="395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000" y="2223638"/>
              <a:ext cx="1793532" cy="3188502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库房管理</a:t>
            </a:r>
            <a:endParaRPr lang="en-US" altLang="zh-CN" dirty="0"/>
          </a:p>
        </p:txBody>
      </p:sp>
      <p:sp>
        <p:nvSpPr>
          <p:cNvPr id="18" name="MH_Other_6"/>
          <p:cNvSpPr/>
          <p:nvPr>
            <p:custDataLst>
              <p:tags r:id="rId1"/>
            </p:custDataLst>
          </p:nvPr>
        </p:nvSpPr>
        <p:spPr>
          <a:xfrm>
            <a:off x="2685809" y="1940549"/>
            <a:ext cx="920750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Other_7"/>
          <p:cNvSpPr/>
          <p:nvPr>
            <p:custDataLst>
              <p:tags r:id="rId2"/>
            </p:custDataLst>
          </p:nvPr>
        </p:nvSpPr>
        <p:spPr>
          <a:xfrm>
            <a:off x="2685809" y="3070849"/>
            <a:ext cx="1554162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Other_8"/>
          <p:cNvSpPr/>
          <p:nvPr>
            <p:custDataLst>
              <p:tags r:id="rId3"/>
            </p:custDataLst>
          </p:nvPr>
        </p:nvSpPr>
        <p:spPr>
          <a:xfrm>
            <a:off x="2685811" y="4201151"/>
            <a:ext cx="2160587" cy="2936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MH_Other_9"/>
          <p:cNvSpPr/>
          <p:nvPr>
            <p:custDataLst>
              <p:tags r:id="rId4"/>
            </p:custDataLst>
          </p:nvPr>
        </p:nvSpPr>
        <p:spPr>
          <a:xfrm>
            <a:off x="2685809" y="5333036"/>
            <a:ext cx="2965450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MH_Other_1"/>
          <p:cNvCxnSpPr/>
          <p:nvPr>
            <p:custDataLst>
              <p:tags r:id="rId5"/>
            </p:custDataLst>
          </p:nvPr>
        </p:nvCxnSpPr>
        <p:spPr>
          <a:xfrm>
            <a:off x="2266709" y="1553199"/>
            <a:ext cx="0" cy="445135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H_Other_2"/>
          <p:cNvSpPr/>
          <p:nvPr>
            <p:custDataLst>
              <p:tags r:id="rId6"/>
            </p:custDataLst>
          </p:nvPr>
        </p:nvSpPr>
        <p:spPr>
          <a:xfrm>
            <a:off x="2250836" y="1865938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Other_3"/>
          <p:cNvSpPr/>
          <p:nvPr>
            <p:custDataLst>
              <p:tags r:id="rId7"/>
            </p:custDataLst>
          </p:nvPr>
        </p:nvSpPr>
        <p:spPr>
          <a:xfrm>
            <a:off x="2250836" y="2996238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MH_Other_4"/>
          <p:cNvSpPr/>
          <p:nvPr>
            <p:custDataLst>
              <p:tags r:id="rId8"/>
            </p:custDataLst>
          </p:nvPr>
        </p:nvSpPr>
        <p:spPr>
          <a:xfrm>
            <a:off x="2250836" y="4126538"/>
            <a:ext cx="441325" cy="4429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MH_Other_5"/>
          <p:cNvSpPr/>
          <p:nvPr>
            <p:custDataLst>
              <p:tags r:id="rId9"/>
            </p:custDataLst>
          </p:nvPr>
        </p:nvSpPr>
        <p:spPr>
          <a:xfrm>
            <a:off x="2250836" y="5258426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MH_SubTitle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66573" y="1762749"/>
            <a:ext cx="1076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MH_SubTitle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66573" y="2894638"/>
            <a:ext cx="1076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MH_SubTitle_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66573" y="4026524"/>
            <a:ext cx="1076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MH_SubTitle_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66573" y="5158413"/>
            <a:ext cx="1076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Text_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770073" y="1865936"/>
            <a:ext cx="849021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MH_Text_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424123" y="2997826"/>
            <a:ext cx="849021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MH_Text_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038486" y="4129711"/>
            <a:ext cx="849021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Text_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859223" y="5261601"/>
            <a:ext cx="849021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894603" y="2748323"/>
            <a:ext cx="4506667" cy="15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库存预警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项目分布情况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七日出入库趋势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出入库种类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6"/>
          <p:cNvSpPr txBox="1"/>
          <p:nvPr/>
        </p:nvSpPr>
        <p:spPr>
          <a:xfrm>
            <a:off x="6894603" y="1436678"/>
            <a:ext cx="2555790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占用统计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6870791" y="2305674"/>
            <a:ext cx="326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库房使用情况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/>
          <p:nvPr/>
        </p:nvPicPr>
        <p:blipFill rotWithShape="1">
          <a:blip r:embed="rId18"/>
          <a:srcRect b="6504"/>
          <a:stretch>
            <a:fillRect/>
          </a:stretch>
        </p:blipFill>
        <p:spPr bwMode="auto">
          <a:xfrm>
            <a:off x="6916208" y="4494838"/>
            <a:ext cx="3832289" cy="159171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发货与</a:t>
            </a:r>
            <a:r>
              <a:rPr lang="zh-CN" altLang="en-US" dirty="0"/>
              <a:t>退货</a:t>
            </a:r>
            <a:endParaRPr lang="zh-CN" altLang="en-US" dirty="0"/>
          </a:p>
        </p:txBody>
      </p:sp>
      <p:sp>
        <p:nvSpPr>
          <p:cNvPr id="6" name="TextBox 76"/>
          <p:cNvSpPr txBox="1"/>
          <p:nvPr/>
        </p:nvSpPr>
        <p:spPr>
          <a:xfrm>
            <a:off x="610526" y="1605226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出库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76"/>
          <p:cNvSpPr txBox="1"/>
          <p:nvPr/>
        </p:nvSpPr>
        <p:spPr>
          <a:xfrm>
            <a:off x="3446089" y="1529292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运输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Box 76"/>
          <p:cNvSpPr txBox="1"/>
          <p:nvPr/>
        </p:nvSpPr>
        <p:spPr>
          <a:xfrm>
            <a:off x="6354242" y="1529292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确认收货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446089" y="3159303"/>
            <a:ext cx="1750396" cy="5349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申请退货</a:t>
            </a:r>
            <a:endParaRPr lang="en-US" altLang="zh-CN" dirty="0"/>
          </a:p>
        </p:txBody>
      </p:sp>
      <p:sp>
        <p:nvSpPr>
          <p:cNvPr id="11" name="TextBox 76"/>
          <p:cNvSpPr txBox="1"/>
          <p:nvPr/>
        </p:nvSpPr>
        <p:spPr>
          <a:xfrm>
            <a:off x="3446089" y="4789314"/>
            <a:ext cx="1750396" cy="5349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退货入库</a:t>
            </a:r>
            <a:endParaRPr lang="en-US" altLang="zh-CN" dirty="0"/>
          </a:p>
        </p:txBody>
      </p:sp>
      <p:sp>
        <p:nvSpPr>
          <p:cNvPr id="12" name="TextBox 76"/>
          <p:cNvSpPr txBox="1"/>
          <p:nvPr/>
        </p:nvSpPr>
        <p:spPr>
          <a:xfrm>
            <a:off x="610526" y="478931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返修合格</a:t>
            </a:r>
            <a:endParaRPr lang="en-US" altLang="zh-CN" dirty="0"/>
          </a:p>
        </p:txBody>
      </p:sp>
      <p:sp>
        <p:nvSpPr>
          <p:cNvPr id="13" name="箭头: 虚尾 12"/>
          <p:cNvSpPr/>
          <p:nvPr/>
        </p:nvSpPr>
        <p:spPr>
          <a:xfrm>
            <a:off x="2718127" y="1681161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虚尾 13"/>
          <p:cNvSpPr/>
          <p:nvPr/>
        </p:nvSpPr>
        <p:spPr>
          <a:xfrm>
            <a:off x="5553690" y="1681161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虚尾 15"/>
          <p:cNvSpPr/>
          <p:nvPr/>
        </p:nvSpPr>
        <p:spPr>
          <a:xfrm flipH="1">
            <a:off x="2718127" y="4853703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箭头: 虚尾 16"/>
          <p:cNvSpPr/>
          <p:nvPr/>
        </p:nvSpPr>
        <p:spPr>
          <a:xfrm rot="5400000">
            <a:off x="4174046" y="2483147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箭头: 虚尾 17"/>
          <p:cNvSpPr/>
          <p:nvPr/>
        </p:nvSpPr>
        <p:spPr>
          <a:xfrm rot="5400000">
            <a:off x="4174046" y="4050243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箭头: 虚尾 19"/>
          <p:cNvSpPr/>
          <p:nvPr/>
        </p:nvSpPr>
        <p:spPr>
          <a:xfrm rot="16200000" flipV="1">
            <a:off x="1264050" y="3239506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096000" y="5643143"/>
            <a:ext cx="580043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退货记录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退货追踪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返修确认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移动协同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5040" y="2601896"/>
            <a:ext cx="5767235" cy="281453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165" y="1348119"/>
            <a:ext cx="1003615" cy="2174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84" y="1348119"/>
            <a:ext cx="1019882" cy="2209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6" grpId="0" bldLvl="0" animBg="1"/>
      <p:bldP spid="17" grpId="0" bldLvl="0" animBg="1"/>
      <p:bldP spid="18" grpId="0" bldLvl="0" animBg="1"/>
      <p:bldP spid="20" grpId="0" bldLvl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查询统计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137" y="1584897"/>
            <a:ext cx="5650695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93"/>
          <p:cNvSpPr txBox="1"/>
          <p:nvPr/>
        </p:nvSpPr>
        <p:spPr>
          <a:xfrm>
            <a:off x="9158121" y="4614729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ym typeface="微软雅黑 Light" panose="020B0502040204020203" pitchFamily="34" charset="-122"/>
              </a:rPr>
              <a:t>项目 </a:t>
            </a:r>
            <a:r>
              <a:rPr lang="en-US" altLang="zh-CN" dirty="0">
                <a:sym typeface="微软雅黑 Light" panose="020B0502040204020203" pitchFamily="34" charset="-122"/>
              </a:rPr>
              <a:t>| </a:t>
            </a:r>
            <a:r>
              <a:rPr lang="zh-CN" altLang="en-US" dirty="0">
                <a:sym typeface="微软雅黑 Light" panose="020B0502040204020203" pitchFamily="34" charset="-122"/>
              </a:rPr>
              <a:t>生产</a:t>
            </a:r>
            <a:r>
              <a:rPr lang="en-US" altLang="zh-CN" dirty="0">
                <a:sym typeface="微软雅黑 Light" panose="020B0502040204020203" pitchFamily="34" charset="-122"/>
              </a:rPr>
              <a:t>| </a:t>
            </a:r>
            <a:r>
              <a:rPr lang="zh-CN" altLang="en-US" dirty="0">
                <a:sym typeface="微软雅黑 Light" panose="020B0502040204020203" pitchFamily="34" charset="-122"/>
              </a:rPr>
              <a:t>堆放</a:t>
            </a:r>
            <a:endParaRPr lang="en-US" altLang="zh-CN" dirty="0">
              <a:sym typeface="微软雅黑 Light" panose="020B0502040204020203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9158120" y="1584897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项目进度查询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9158120" y="398446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数据统计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6"/>
          <a:stretch>
            <a:fillRect/>
          </a:stretch>
        </p:blipFill>
        <p:spPr>
          <a:xfrm>
            <a:off x="1179825" y="1588335"/>
            <a:ext cx="1259144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9032082" y="227595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en-US" altLang="zh-CN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en-US" altLang="zh-CN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楼层</a:t>
            </a:r>
            <a:endParaRPr lang="zh-CN" altLang="en-US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99" y="3977227"/>
            <a:ext cx="1214999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98" y="3977227"/>
            <a:ext cx="1214999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100" y="3977227"/>
            <a:ext cx="4445015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9653" y="4078367"/>
            <a:ext cx="4284190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51" y="1142930"/>
            <a:ext cx="4283618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51" y="4123872"/>
            <a:ext cx="4284190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288" y="1040527"/>
            <a:ext cx="4283938" cy="252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报表中心</a:t>
            </a:r>
            <a:endParaRPr lang="zh-CN" altLang="en-US" dirty="0"/>
          </a:p>
        </p:txBody>
      </p:sp>
      <p:sp>
        <p:nvSpPr>
          <p:cNvPr id="11" name="TextBox 76"/>
          <p:cNvSpPr txBox="1"/>
          <p:nvPr/>
        </p:nvSpPr>
        <p:spPr>
          <a:xfrm>
            <a:off x="1963745" y="963343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项目订单进度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7364336" y="861575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楼层进度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7565315" y="3797012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质量统计</a:t>
            </a:r>
            <a:endParaRPr lang="en-US" altLang="zh-CN" dirty="0"/>
          </a:p>
        </p:txBody>
      </p:sp>
      <p:sp>
        <p:nvSpPr>
          <p:cNvPr id="15" name="TextBox 76"/>
          <p:cNvSpPr txBox="1"/>
          <p:nvPr/>
        </p:nvSpPr>
        <p:spPr>
          <a:xfrm>
            <a:off x="1963586" y="3842517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日生产进度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4294967295"/>
          </p:nvPr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生产产能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模台使用率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堆场统计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项目进度统计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1537043"/>
            <a:ext cx="7783837" cy="3964588"/>
          </a:xfrm>
          <a:prstGeom prst="rect">
            <a:avLst/>
          </a:prstGeom>
        </p:spPr>
      </p:pic>
      <p:sp>
        <p:nvSpPr>
          <p:cNvPr id="10" name="文本占位符 5"/>
          <p:cNvSpPr txBox="1"/>
          <p:nvPr/>
        </p:nvSpPr>
        <p:spPr>
          <a:xfrm>
            <a:off x="4642448" y="5691023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1" y="1591176"/>
            <a:ext cx="8152941" cy="4644000"/>
          </a:xfrm>
          <a:prstGeom prst="rect">
            <a:avLst/>
          </a:prstGeom>
        </p:spPr>
      </p:pic>
      <p:sp>
        <p:nvSpPr>
          <p:cNvPr id="8" name="文本占位符 5"/>
          <p:cNvSpPr txBox="1"/>
          <p:nvPr/>
        </p:nvSpPr>
        <p:spPr>
          <a:xfrm>
            <a:off x="2442583" y="5916225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内容占位符 6"/>
          <p:cNvSpPr txBox="1"/>
          <p:nvPr/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生产计划详情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订单集合数量占比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单日完成数量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生产进度统计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日生产进度看板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3" y="1494000"/>
            <a:ext cx="7807000" cy="4374000"/>
          </a:xfrm>
          <a:prstGeom prst="rect">
            <a:avLst/>
          </a:prstGeom>
        </p:spPr>
      </p:pic>
      <p:sp>
        <p:nvSpPr>
          <p:cNvPr id="8" name="文本占位符 5"/>
          <p:cNvSpPr txBox="1"/>
          <p:nvPr/>
        </p:nvSpPr>
        <p:spPr>
          <a:xfrm>
            <a:off x="323393" y="5691023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3" name="内容占位符 6"/>
          <p:cNvSpPr txBox="1"/>
          <p:nvPr/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生产进度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工位停留时间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养护窑占用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养护数据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88" y="1494687"/>
            <a:ext cx="5195207" cy="2446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3000" dir="5400000" sy="-100000" algn="bl" rotWithShape="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消息通知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87" y="4059091"/>
            <a:ext cx="5195207" cy="2340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3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6001102" y="4726048"/>
            <a:ext cx="230311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自定义通知接收人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灵活配置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数据保密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6078453" y="4087765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通知权限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86557" y="2228445"/>
            <a:ext cx="178928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业务即时办理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信息即时通知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应急即时处理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6005999" y="1532127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消息通知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895" y="1428750"/>
            <a:ext cx="2139401" cy="4635369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8238221" y="6064119"/>
            <a:ext cx="3129851" cy="4988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移动通知 </a:t>
            </a:r>
            <a:r>
              <a:rPr lang="en-US" altLang="zh-CN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| </a:t>
            </a: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邮件推送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0" y="861060"/>
            <a:ext cx="12192000" cy="599694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7BD3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8"/>
          <p:cNvSpPr/>
          <p:nvPr/>
        </p:nvSpPr>
        <p:spPr>
          <a:xfrm>
            <a:off x="0" y="861695"/>
            <a:ext cx="12192000" cy="5996305"/>
          </a:xfrm>
          <a:prstGeom prst="roundRect">
            <a:avLst>
              <a:gd name="adj" fmla="val 0"/>
            </a:avLst>
          </a:prstGeom>
          <a:blipFill rotWithShape="1">
            <a:blip r:embed="rId1">
              <a:alphaModFix amt="6000"/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业务范围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58679" y="3368385"/>
            <a:ext cx="1664998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工序质量控制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返修报废复检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检验报告输出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58679" y="5240967"/>
            <a:ext cx="1646032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生产工艺库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设计图纸库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单据模板库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产品标签库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36"/>
          <p:cNvSpPr txBox="1"/>
          <p:nvPr/>
        </p:nvSpPr>
        <p:spPr>
          <a:xfrm>
            <a:off x="10336530" y="1075055"/>
            <a:ext cx="1474470" cy="3759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物联共享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58425" y="1494790"/>
            <a:ext cx="166497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主动控制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36"/>
          <p:cNvSpPr txBox="1"/>
          <p:nvPr/>
        </p:nvSpPr>
        <p:spPr>
          <a:xfrm>
            <a:off x="10258425" y="4878705"/>
            <a:ext cx="1474470" cy="3759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知识积累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7" name="文本框 36"/>
          <p:cNvSpPr txBox="1"/>
          <p:nvPr/>
        </p:nvSpPr>
        <p:spPr>
          <a:xfrm>
            <a:off x="10258425" y="3001010"/>
            <a:ext cx="1474470" cy="3759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质量把控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149725" y="5471795"/>
            <a:ext cx="1802130" cy="1108710"/>
            <a:chOff x="5851" y="8617"/>
            <a:chExt cx="2838" cy="1746"/>
          </a:xfrm>
        </p:grpSpPr>
        <p:sp>
          <p:nvSpPr>
            <p:cNvPr id="12" name="矩形 11"/>
            <p:cNvSpPr/>
            <p:nvPr/>
          </p:nvSpPr>
          <p:spPr>
            <a:xfrm>
              <a:off x="5851" y="8617"/>
              <a:ext cx="2839" cy="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业务即时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办理</a:t>
              </a:r>
              <a:endPara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851" y="9843"/>
              <a:ext cx="2839" cy="5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应急即时处理</a:t>
              </a:r>
              <a:endPara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851" y="9245"/>
              <a:ext cx="2839" cy="5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灵活配置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47719" y="5500968"/>
            <a:ext cx="2656966" cy="1030018"/>
            <a:chOff x="1113" y="8519"/>
            <a:chExt cx="4184" cy="1622"/>
          </a:xfrm>
        </p:grpSpPr>
        <p:grpSp>
          <p:nvGrpSpPr>
            <p:cNvPr id="3" name="组合 2"/>
            <p:cNvGrpSpPr/>
            <p:nvPr/>
          </p:nvGrpSpPr>
          <p:grpSpPr>
            <a:xfrm>
              <a:off x="1113" y="8519"/>
              <a:ext cx="4184" cy="1622"/>
              <a:chOff x="706699" y="5573993"/>
              <a:chExt cx="2656966" cy="1030018"/>
            </a:xfrm>
          </p:grpSpPr>
          <p:sp>
            <p:nvSpPr>
              <p:cNvPr id="21" name="圆角矩形标注 20"/>
              <p:cNvSpPr/>
              <p:nvPr/>
            </p:nvSpPr>
            <p:spPr>
              <a:xfrm>
                <a:off x="2301584" y="5573993"/>
                <a:ext cx="1062081" cy="355916"/>
              </a:xfrm>
              <a:prstGeom prst="wedgeRoundRectCallout">
                <a:avLst>
                  <a:gd name="adj1" fmla="val -37501"/>
                  <a:gd name="adj2" fmla="val 72952"/>
                  <a:gd name="adj3" fmla="val 16667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消息通知</a:t>
                </a:r>
                <a:endParaRPr lang="zh-CN" altLang="en-US" sz="1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699" y="5602590"/>
                <a:ext cx="1148082" cy="1001421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1938145" y="5880542"/>
                <a:ext cx="286329" cy="542957"/>
                <a:chOff x="8327454" y="2204865"/>
                <a:chExt cx="2088232" cy="3959850"/>
              </a:xfrm>
            </p:grpSpPr>
            <p:pic>
              <p:nvPicPr>
                <p:cNvPr id="25" name="图片 24" descr="timg (1)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27454" y="2204865"/>
                  <a:ext cx="2088232" cy="3959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图片 25" descr="C:\Users\axel\AppData\Local\Temp\WeChat Files\273d2d068717b5be8872be63487c589.png"/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85759" y="2564905"/>
                  <a:ext cx="1821815" cy="32397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" y="8817"/>
              <a:ext cx="1177" cy="704"/>
            </a:xfrm>
            <a:prstGeom prst="roundRect">
              <a:avLst>
                <a:gd name="adj" fmla="val 4413"/>
              </a:avLst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907123" y="1301758"/>
            <a:ext cx="8106578" cy="3831275"/>
            <a:chOff x="1341690" y="1571135"/>
            <a:chExt cx="8106578" cy="3831275"/>
          </a:xfrm>
        </p:grpSpPr>
        <p:grpSp>
          <p:nvGrpSpPr>
            <p:cNvPr id="19" name="组合 18"/>
            <p:cNvGrpSpPr/>
            <p:nvPr/>
          </p:nvGrpSpPr>
          <p:grpSpPr>
            <a:xfrm>
              <a:off x="1341690" y="1571135"/>
              <a:ext cx="8106578" cy="3831275"/>
              <a:chOff x="1341690" y="1571135"/>
              <a:chExt cx="8106578" cy="383127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1690" y="1571135"/>
                <a:ext cx="8106578" cy="3831275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1455286" y="3189495"/>
                <a:ext cx="530546" cy="187870"/>
              </a:xfrm>
              <a:prstGeom prst="rect">
                <a:avLst/>
              </a:prstGeom>
              <a:solidFill>
                <a:srgbClr val="177C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63947" y="3122817"/>
              <a:ext cx="724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 smtClean="0">
                  <a:ln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图纸管理</a:t>
              </a:r>
              <a:endParaRPr lang="zh-CN" altLang="en-US" sz="1050" b="1" dirty="0" smtClean="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bldLvl="0" animBg="1"/>
      <p:bldP spid="17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模板中心</a:t>
            </a:r>
            <a:endParaRPr lang="en-US" altLang="zh-CN" dirty="0"/>
          </a:p>
        </p:txBody>
      </p:sp>
      <p:sp>
        <p:nvSpPr>
          <p:cNvPr id="35" name="文本框 34"/>
          <p:cNvSpPr txBox="1"/>
          <p:nvPr/>
        </p:nvSpPr>
        <p:spPr>
          <a:xfrm>
            <a:off x="7028724" y="2718586"/>
            <a:ext cx="4506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成品入库单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出库单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原料采购单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出库单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检验报告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6"/>
          <p:cNvSpPr txBox="1"/>
          <p:nvPr/>
        </p:nvSpPr>
        <p:spPr>
          <a:xfrm>
            <a:off x="6896525" y="1351861"/>
            <a:ext cx="3261844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自定义模板格式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7028724" y="2286658"/>
            <a:ext cx="326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 </a:t>
            </a:r>
            <a:r>
              <a:rPr lang="en-US" altLang="zh-CN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04982" y="1428750"/>
            <a:ext cx="4952761" cy="4795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443873" y="2862387"/>
          <a:ext cx="454327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54"/>
                <a:gridCol w="908654"/>
                <a:gridCol w="908654"/>
                <a:gridCol w="908654"/>
                <a:gridCol w="90865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1467607" y="1763265"/>
            <a:ext cx="4495801" cy="877179"/>
            <a:chOff x="838199" y="1436515"/>
            <a:chExt cx="4495801" cy="877179"/>
          </a:xfrm>
        </p:grpSpPr>
        <p:sp>
          <p:nvSpPr>
            <p:cNvPr id="5" name="矩形 4"/>
            <p:cNvSpPr/>
            <p:nvPr/>
          </p:nvSpPr>
          <p:spPr>
            <a:xfrm>
              <a:off x="838199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458449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010405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8199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458449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4010405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261085" y="1436515"/>
              <a:ext cx="3718322" cy="2502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XXX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33461" y="5537755"/>
            <a:ext cx="4495801" cy="219075"/>
            <a:chOff x="838199" y="5512117"/>
            <a:chExt cx="4495801" cy="219075"/>
          </a:xfrm>
        </p:grpSpPr>
        <p:sp>
          <p:nvSpPr>
            <p:cNvPr id="46" name="矩形 45"/>
            <p:cNvSpPr/>
            <p:nvPr/>
          </p:nvSpPr>
          <p:spPr>
            <a:xfrm>
              <a:off x="838199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458449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010405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8724" y="4363534"/>
            <a:ext cx="3285464" cy="1603375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数据权限</a:t>
            </a:r>
            <a:endParaRPr lang="en-US" altLang="zh-CN" dirty="0"/>
          </a:p>
        </p:txBody>
      </p:sp>
      <p:sp>
        <p:nvSpPr>
          <p:cNvPr id="37" name="TextBox 76"/>
          <p:cNvSpPr txBox="1"/>
          <p:nvPr/>
        </p:nvSpPr>
        <p:spPr>
          <a:xfrm>
            <a:off x="1069294" y="1896134"/>
            <a:ext cx="4215345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数据标签与用户标签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6370122" y="1551343"/>
            <a:ext cx="3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不同用户查看不同项目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6370122" y="2299554"/>
            <a:ext cx="3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不同班组查看不同生产线 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882" y="2763601"/>
            <a:ext cx="5246624" cy="26706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122" y="2763601"/>
            <a:ext cx="5472320" cy="2670607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主要客户</a:t>
            </a:r>
            <a:endParaRPr lang="zh-CN" altLang="en-US" dirty="0"/>
          </a:p>
        </p:txBody>
      </p:sp>
      <p:grpSp>
        <p:nvGrpSpPr>
          <p:cNvPr id="4" name="组合 1"/>
          <p:cNvGrpSpPr/>
          <p:nvPr/>
        </p:nvGrpSpPr>
        <p:grpSpPr>
          <a:xfrm>
            <a:off x="640874" y="1635586"/>
            <a:ext cx="5567081" cy="4764756"/>
            <a:chOff x="1243649" y="1306887"/>
            <a:chExt cx="6153580" cy="5266736"/>
          </a:xfrm>
          <a:solidFill>
            <a:srgbClr val="7F7F7F"/>
          </a:solidFill>
        </p:grpSpPr>
        <p:sp>
          <p:nvSpPr>
            <p:cNvPr id="5" name="任意多边形 4"/>
            <p:cNvSpPr/>
            <p:nvPr/>
          </p:nvSpPr>
          <p:spPr bwMode="gray">
            <a:xfrm>
              <a:off x="3611263" y="4109462"/>
              <a:ext cx="1445846" cy="1188744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 bwMode="gray">
            <a:xfrm>
              <a:off x="3608512" y="4113168"/>
              <a:ext cx="1255281" cy="1188744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Freeform 5"/>
            <p:cNvSpPr/>
            <p:nvPr/>
          </p:nvSpPr>
          <p:spPr bwMode="invGray">
            <a:xfrm>
              <a:off x="4833464" y="6269641"/>
              <a:ext cx="338010" cy="303982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 bwMode="invGray">
            <a:xfrm>
              <a:off x="6048382" y="1306887"/>
              <a:ext cx="1348847" cy="131839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 bwMode="invGray">
            <a:xfrm>
              <a:off x="6183905" y="2321297"/>
              <a:ext cx="1012431" cy="759953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 bwMode="gray">
            <a:xfrm>
              <a:off x="5970258" y="2743112"/>
              <a:ext cx="722254" cy="74629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5420195" y="2912183"/>
              <a:ext cx="674426" cy="1016116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4"/>
            <p:cNvSpPr/>
            <p:nvPr/>
          </p:nvSpPr>
          <p:spPr bwMode="gray">
            <a:xfrm>
              <a:off x="5601956" y="3578210"/>
              <a:ext cx="830672" cy="548190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8"/>
            <p:cNvSpPr/>
            <p:nvPr/>
          </p:nvSpPr>
          <p:spPr bwMode="gray">
            <a:xfrm>
              <a:off x="5801255" y="5016146"/>
              <a:ext cx="522957" cy="698475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/>
            <p:nvPr/>
          </p:nvSpPr>
          <p:spPr bwMode="gray">
            <a:xfrm>
              <a:off x="5495133" y="4771935"/>
              <a:ext cx="585138" cy="80777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9"/>
            <p:cNvSpPr/>
            <p:nvPr/>
          </p:nvSpPr>
          <p:spPr bwMode="gray">
            <a:xfrm>
              <a:off x="5601956" y="4107616"/>
              <a:ext cx="583544" cy="729213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/>
            <p:nvPr/>
          </p:nvSpPr>
          <p:spPr bwMode="gray">
            <a:xfrm>
              <a:off x="4852596" y="4321086"/>
              <a:ext cx="935901" cy="60454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7"/>
            <p:cNvSpPr/>
            <p:nvPr/>
          </p:nvSpPr>
          <p:spPr bwMode="gray">
            <a:xfrm>
              <a:off x="4911588" y="4771935"/>
              <a:ext cx="676017" cy="792402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gray">
            <a:xfrm>
              <a:off x="5004061" y="5455039"/>
              <a:ext cx="967790" cy="72750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gray">
            <a:xfrm>
              <a:off x="4359932" y="5318416"/>
              <a:ext cx="953441" cy="72750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0"/>
            <p:cNvSpPr/>
            <p:nvPr/>
          </p:nvSpPr>
          <p:spPr bwMode="gray">
            <a:xfrm>
              <a:off x="5082188" y="3880482"/>
              <a:ext cx="722255" cy="681397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1"/>
            <p:cNvSpPr/>
            <p:nvPr/>
          </p:nvSpPr>
          <p:spPr bwMode="invGray">
            <a:xfrm>
              <a:off x="5070914" y="3261692"/>
              <a:ext cx="477043" cy="86591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5"/>
            <p:cNvSpPr/>
            <p:nvPr/>
          </p:nvSpPr>
          <p:spPr bwMode="invGray">
            <a:xfrm>
              <a:off x="3763633" y="1368366"/>
              <a:ext cx="2727987" cy="2348171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2"/>
            <p:cNvSpPr/>
            <p:nvPr/>
          </p:nvSpPr>
          <p:spPr bwMode="gray">
            <a:xfrm>
              <a:off x="4560824" y="3410851"/>
              <a:ext cx="615432" cy="1151031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3"/>
            <p:cNvSpPr/>
            <p:nvPr/>
          </p:nvSpPr>
          <p:spPr bwMode="invGray">
            <a:xfrm>
              <a:off x="4451051" y="3426220"/>
              <a:ext cx="336414" cy="592594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4"/>
            <p:cNvSpPr/>
            <p:nvPr/>
          </p:nvSpPr>
          <p:spPr bwMode="invGray">
            <a:xfrm>
              <a:off x="3242270" y="2837041"/>
              <a:ext cx="1642212" cy="1589924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 bwMode="invGray">
            <a:xfrm>
              <a:off x="2768740" y="3289598"/>
              <a:ext cx="1503502" cy="1168109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1"/>
            <p:cNvSpPr/>
            <p:nvPr/>
          </p:nvSpPr>
          <p:spPr bwMode="invGray">
            <a:xfrm>
              <a:off x="4269050" y="4910264"/>
              <a:ext cx="707906" cy="669441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2"/>
            <p:cNvSpPr/>
            <p:nvPr/>
          </p:nvSpPr>
          <p:spPr bwMode="invGray">
            <a:xfrm>
              <a:off x="3470267" y="4864152"/>
              <a:ext cx="1090557" cy="116640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3"/>
            <p:cNvSpPr/>
            <p:nvPr/>
          </p:nvSpPr>
          <p:spPr bwMode="invGray">
            <a:xfrm>
              <a:off x="1434242" y="3515021"/>
              <a:ext cx="2318231" cy="1485753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36"/>
            <p:cNvSpPr/>
            <p:nvPr/>
          </p:nvSpPr>
          <p:spPr bwMode="invGray">
            <a:xfrm>
              <a:off x="1243649" y="1752611"/>
              <a:ext cx="2437809" cy="1953679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15"/>
            <p:cNvSpPr/>
            <p:nvPr/>
          </p:nvSpPr>
          <p:spPr bwMode="gray">
            <a:xfrm>
              <a:off x="5775183" y="4018695"/>
              <a:ext cx="689204" cy="606406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17"/>
            <p:cNvSpPr/>
            <p:nvPr/>
          </p:nvSpPr>
          <p:spPr bwMode="gray">
            <a:xfrm>
              <a:off x="6032438" y="4575543"/>
              <a:ext cx="459183" cy="561854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7"/>
            <p:cNvSpPr/>
            <p:nvPr/>
          </p:nvSpPr>
          <p:spPr bwMode="invGray">
            <a:xfrm>
              <a:off x="6324213" y="5349159"/>
              <a:ext cx="243939" cy="488419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13"/>
            <p:cNvSpPr/>
            <p:nvPr/>
          </p:nvSpPr>
          <p:spPr bwMode="gray">
            <a:xfrm>
              <a:off x="5755018" y="3304970"/>
              <a:ext cx="65370" cy="76850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11"/>
            <p:cNvSpPr/>
            <p:nvPr/>
          </p:nvSpPr>
          <p:spPr bwMode="gray">
            <a:xfrm>
              <a:off x="5616311" y="3170055"/>
              <a:ext cx="216836" cy="242502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12"/>
            <p:cNvSpPr/>
            <p:nvPr/>
          </p:nvSpPr>
          <p:spPr bwMode="gray">
            <a:xfrm>
              <a:off x="5726639" y="3111978"/>
              <a:ext cx="170600" cy="228839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/>
            <p:nvPr/>
          </p:nvSpPr>
          <p:spPr bwMode="invGray">
            <a:xfrm>
              <a:off x="6338552" y="4502101"/>
              <a:ext cx="122767" cy="104175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617117" y="5272848"/>
            <a:ext cx="2161553" cy="583480"/>
            <a:chOff x="6801895" y="4504841"/>
            <a:chExt cx="3273121" cy="883530"/>
          </a:xfrm>
        </p:grpSpPr>
        <p:sp>
          <p:nvSpPr>
            <p:cNvPr id="88" name="圆角矩形 87"/>
            <p:cNvSpPr/>
            <p:nvPr/>
          </p:nvSpPr>
          <p:spPr>
            <a:xfrm flipH="1">
              <a:off x="6801895" y="4512368"/>
              <a:ext cx="3273121" cy="876003"/>
            </a:xfrm>
            <a:prstGeom prst="roundRect">
              <a:avLst>
                <a:gd name="adj" fmla="val 18313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165"/>
            <a:stretch>
              <a:fillRect/>
            </a:stretch>
          </p:blipFill>
          <p:spPr>
            <a:xfrm>
              <a:off x="7119693" y="4504841"/>
              <a:ext cx="747556" cy="878884"/>
            </a:xfrm>
            <a:prstGeom prst="rect">
              <a:avLst/>
            </a:prstGeom>
          </p:spPr>
        </p:pic>
        <p:sp>
          <p:nvSpPr>
            <p:cNvPr id="90" name="圆角矩形 89"/>
            <p:cNvSpPr/>
            <p:nvPr/>
          </p:nvSpPr>
          <p:spPr>
            <a:xfrm>
              <a:off x="7903632" y="4709380"/>
              <a:ext cx="1900900" cy="481979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湖南国信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9602200" y="2654032"/>
            <a:ext cx="2128198" cy="655200"/>
            <a:chOff x="5346632" y="3248156"/>
            <a:chExt cx="3096695" cy="953367"/>
          </a:xfrm>
        </p:grpSpPr>
        <p:sp>
          <p:nvSpPr>
            <p:cNvPr id="95" name="圆角矩形 94"/>
            <p:cNvSpPr/>
            <p:nvPr/>
          </p:nvSpPr>
          <p:spPr>
            <a:xfrm>
              <a:off x="5346632" y="3248156"/>
              <a:ext cx="3096695" cy="953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 err="1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zz</a:t>
              </a: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7640" y="3415278"/>
              <a:ext cx="2943225" cy="619125"/>
            </a:xfrm>
            <a:prstGeom prst="rect">
              <a:avLst/>
            </a:prstGeom>
          </p:spPr>
        </p:pic>
      </p:grpSp>
      <p:sp>
        <p:nvSpPr>
          <p:cNvPr id="104" name="圆角矩形 103"/>
          <p:cNvSpPr/>
          <p:nvPr/>
        </p:nvSpPr>
        <p:spPr>
          <a:xfrm>
            <a:off x="9602470" y="5234305"/>
            <a:ext cx="2127885" cy="620395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森城住工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6617117" y="1840761"/>
            <a:ext cx="2161554" cy="602031"/>
            <a:chOff x="3876194" y="4766081"/>
            <a:chExt cx="3145226" cy="876002"/>
          </a:xfrm>
        </p:grpSpPr>
        <p:sp>
          <p:nvSpPr>
            <p:cNvPr id="107" name="圆角矩形 106"/>
            <p:cNvSpPr/>
            <p:nvPr/>
          </p:nvSpPr>
          <p:spPr>
            <a:xfrm>
              <a:off x="3876194" y="4766081"/>
              <a:ext cx="3145226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064" y="4863509"/>
              <a:ext cx="644693" cy="658068"/>
            </a:xfrm>
            <a:prstGeom prst="rect">
              <a:avLst/>
            </a:prstGeom>
          </p:spPr>
        </p:pic>
        <p:sp>
          <p:nvSpPr>
            <p:cNvPr id="109" name="圆角矩形 108"/>
            <p:cNvSpPr/>
            <p:nvPr/>
          </p:nvSpPr>
          <p:spPr>
            <a:xfrm>
              <a:off x="4956383" y="4963093"/>
              <a:ext cx="1623602" cy="481979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合嘉金工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617116" y="4457852"/>
            <a:ext cx="2161554" cy="621732"/>
            <a:chOff x="9041325" y="4257443"/>
            <a:chExt cx="2393884" cy="688557"/>
          </a:xfrm>
        </p:grpSpPr>
        <p:sp>
          <p:nvSpPr>
            <p:cNvPr id="116" name="圆角矩形 115"/>
            <p:cNvSpPr/>
            <p:nvPr/>
          </p:nvSpPr>
          <p:spPr>
            <a:xfrm flipH="1">
              <a:off x="9041325" y="4257443"/>
              <a:ext cx="2393884" cy="68855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8" name="图片 1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645" y="4343828"/>
              <a:ext cx="378537" cy="467083"/>
            </a:xfrm>
            <a:prstGeom prst="rect">
              <a:avLst/>
            </a:prstGeom>
          </p:spPr>
        </p:pic>
        <p:sp>
          <p:nvSpPr>
            <p:cNvPr id="119" name="圆角矩形 118"/>
            <p:cNvSpPr/>
            <p:nvPr/>
          </p:nvSpPr>
          <p:spPr>
            <a:xfrm>
              <a:off x="9796038" y="4434789"/>
              <a:ext cx="1492417" cy="285162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河南春华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6617118" y="828877"/>
            <a:ext cx="5120005" cy="876002"/>
            <a:chOff x="4146232" y="801665"/>
            <a:chExt cx="5120005" cy="876002"/>
          </a:xfrm>
        </p:grpSpPr>
        <p:sp>
          <p:nvSpPr>
            <p:cNvPr id="131" name="圆角矩形 130"/>
            <p:cNvSpPr/>
            <p:nvPr/>
          </p:nvSpPr>
          <p:spPr>
            <a:xfrm flipH="1">
              <a:off x="4607242" y="857545"/>
              <a:ext cx="4658995" cy="769620"/>
            </a:xfrm>
            <a:prstGeom prst="roundRect">
              <a:avLst/>
            </a:prstGeom>
            <a:noFill/>
            <a:ln w="19050" cmpd="sng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oval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ker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圆角矩形 131"/>
            <p:cNvSpPr/>
            <p:nvPr/>
          </p:nvSpPr>
          <p:spPr>
            <a:xfrm flipH="1">
              <a:off x="4146232" y="801665"/>
              <a:ext cx="876002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3" name="Picture 2" descr="http://yun-campus-res.oss-cn-shenzhen.aliyuncs.com/company/1535593083-918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692" y="928931"/>
              <a:ext cx="711082" cy="62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圆角矩形 133"/>
            <p:cNvSpPr/>
            <p:nvPr/>
          </p:nvSpPr>
          <p:spPr>
            <a:xfrm>
              <a:off x="5007292" y="857545"/>
              <a:ext cx="4075430" cy="764540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1600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中建（天津）工业化建筑工程有限公司  </a:t>
              </a:r>
              <a:endParaRPr lang="en-US" altLang="zh-CN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9602200" y="6046541"/>
            <a:ext cx="2135140" cy="620451"/>
            <a:chOff x="9648707" y="6046540"/>
            <a:chExt cx="2135140" cy="620451"/>
          </a:xfrm>
        </p:grpSpPr>
        <p:sp>
          <p:nvSpPr>
            <p:cNvPr id="184" name="圆角矩形 183"/>
            <p:cNvSpPr/>
            <p:nvPr/>
          </p:nvSpPr>
          <p:spPr>
            <a:xfrm>
              <a:off x="9648707" y="6046540"/>
              <a:ext cx="2135140" cy="620451"/>
            </a:xfrm>
            <a:prstGeom prst="roundRect">
              <a:avLst/>
            </a:prstGeom>
            <a:solidFill>
              <a:srgbClr val="0170BF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2" name="图片 1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612"/>
            <a:stretch>
              <a:fillRect/>
            </a:stretch>
          </p:blipFill>
          <p:spPr>
            <a:xfrm>
              <a:off x="9845249" y="6138948"/>
              <a:ext cx="586262" cy="435635"/>
            </a:xfrm>
            <a:prstGeom prst="rect">
              <a:avLst/>
            </a:prstGeom>
          </p:spPr>
        </p:pic>
        <p:sp>
          <p:nvSpPr>
            <p:cNvPr id="187" name="圆角矩形 186"/>
            <p:cNvSpPr/>
            <p:nvPr/>
          </p:nvSpPr>
          <p:spPr>
            <a:xfrm>
              <a:off x="10342676" y="6231590"/>
              <a:ext cx="1257186" cy="250350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海南威特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4" name="图片 2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95" y="3080837"/>
            <a:ext cx="201353" cy="348929"/>
          </a:xfrm>
          <a:prstGeom prst="rect">
            <a:avLst/>
          </a:prstGeom>
        </p:spPr>
      </p:pic>
      <p:pic>
        <p:nvPicPr>
          <p:cNvPr id="225" name="图片 2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42" y="3324383"/>
            <a:ext cx="201353" cy="348929"/>
          </a:xfrm>
          <a:prstGeom prst="rect">
            <a:avLst/>
          </a:prstGeom>
        </p:spPr>
      </p:pic>
      <p:pic>
        <p:nvPicPr>
          <p:cNvPr id="226" name="图片 2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32" y="3553868"/>
            <a:ext cx="201353" cy="348929"/>
          </a:xfrm>
          <a:prstGeom prst="rect">
            <a:avLst/>
          </a:prstGeom>
        </p:spPr>
      </p:pic>
      <p:pic>
        <p:nvPicPr>
          <p:cNvPr id="227" name="图片 2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16" y="3637063"/>
            <a:ext cx="201353" cy="348929"/>
          </a:xfrm>
          <a:prstGeom prst="rect">
            <a:avLst/>
          </a:prstGeom>
        </p:spPr>
      </p:pic>
      <p:pic>
        <p:nvPicPr>
          <p:cNvPr id="229" name="图片 2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31" y="3806298"/>
            <a:ext cx="201353" cy="348929"/>
          </a:xfrm>
          <a:prstGeom prst="rect">
            <a:avLst/>
          </a:prstGeom>
        </p:spPr>
      </p:pic>
      <p:pic>
        <p:nvPicPr>
          <p:cNvPr id="230" name="图片 2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583" y="4723870"/>
            <a:ext cx="201353" cy="348929"/>
          </a:xfrm>
          <a:prstGeom prst="rect">
            <a:avLst/>
          </a:prstGeom>
        </p:spPr>
      </p:pic>
      <p:pic>
        <p:nvPicPr>
          <p:cNvPr id="231" name="图片 2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79" y="4397931"/>
            <a:ext cx="201353" cy="348929"/>
          </a:xfrm>
          <a:prstGeom prst="rect">
            <a:avLst/>
          </a:prstGeom>
        </p:spPr>
      </p:pic>
      <p:pic>
        <p:nvPicPr>
          <p:cNvPr id="232" name="图片 2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15" y="5950869"/>
            <a:ext cx="201353" cy="348929"/>
          </a:xfrm>
          <a:prstGeom prst="rect">
            <a:avLst/>
          </a:prstGeom>
        </p:spPr>
      </p:pic>
      <p:pic>
        <p:nvPicPr>
          <p:cNvPr id="234" name="图片 2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92" y="3920873"/>
            <a:ext cx="201353" cy="348929"/>
          </a:xfrm>
          <a:prstGeom prst="rect">
            <a:avLst/>
          </a:prstGeom>
        </p:spPr>
      </p:pic>
      <p:grpSp>
        <p:nvGrpSpPr>
          <p:cNvPr id="240" name="组合 239"/>
          <p:cNvGrpSpPr/>
          <p:nvPr/>
        </p:nvGrpSpPr>
        <p:grpSpPr>
          <a:xfrm>
            <a:off x="6617117" y="2636055"/>
            <a:ext cx="2161554" cy="655134"/>
            <a:chOff x="569459" y="5286113"/>
            <a:chExt cx="2861251" cy="867202"/>
          </a:xfrm>
        </p:grpSpPr>
        <p:sp>
          <p:nvSpPr>
            <p:cNvPr id="238" name="圆角矩形 237"/>
            <p:cNvSpPr/>
            <p:nvPr/>
          </p:nvSpPr>
          <p:spPr>
            <a:xfrm flipH="1">
              <a:off x="569459" y="5286113"/>
              <a:ext cx="2861251" cy="8672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9" name="图片 23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" t="175" r="47166" b="-175"/>
            <a:stretch>
              <a:fillRect/>
            </a:stretch>
          </p:blipFill>
          <p:spPr>
            <a:xfrm>
              <a:off x="935815" y="5364000"/>
              <a:ext cx="2041615" cy="697627"/>
            </a:xfrm>
            <a:prstGeom prst="rect">
              <a:avLst/>
            </a:prstGeom>
          </p:spPr>
        </p:pic>
      </p:grpSp>
      <p:grpSp>
        <p:nvGrpSpPr>
          <p:cNvPr id="243" name="组合 242"/>
          <p:cNvGrpSpPr/>
          <p:nvPr/>
        </p:nvGrpSpPr>
        <p:grpSpPr>
          <a:xfrm>
            <a:off x="308810" y="6015979"/>
            <a:ext cx="2600941" cy="638689"/>
            <a:chOff x="1145205" y="5595156"/>
            <a:chExt cx="4201428" cy="1031705"/>
          </a:xfrm>
        </p:grpSpPr>
        <p:sp>
          <p:nvSpPr>
            <p:cNvPr id="244" name="圆角矩形 243"/>
            <p:cNvSpPr/>
            <p:nvPr/>
          </p:nvSpPr>
          <p:spPr>
            <a:xfrm>
              <a:off x="3605831" y="5595156"/>
              <a:ext cx="1740802" cy="1031705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菲律宾</a:t>
              </a:r>
              <a:r>
                <a:rPr lang="en-US" altLang="zh-CN" sz="12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TAYTAY</a:t>
              </a:r>
              <a:endParaRPr lang="zh-CN" altLang="en-US" sz="1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圆角矩形 244"/>
            <p:cNvSpPr/>
            <p:nvPr/>
          </p:nvSpPr>
          <p:spPr>
            <a:xfrm flipH="1">
              <a:off x="1665816" y="5728538"/>
              <a:ext cx="3595392" cy="720000"/>
            </a:xfrm>
            <a:prstGeom prst="roundRect">
              <a:avLst/>
            </a:prstGeom>
            <a:noFill/>
            <a:ln w="19050" cmpd="sng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oval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 ker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圆角矩形 245"/>
            <p:cNvSpPr/>
            <p:nvPr/>
          </p:nvSpPr>
          <p:spPr>
            <a:xfrm flipH="1">
              <a:off x="1145205" y="5636102"/>
              <a:ext cx="2460626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47" name="图片 2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206" y="5921703"/>
              <a:ext cx="2286000" cy="304800"/>
            </a:xfrm>
            <a:prstGeom prst="rect">
              <a:avLst/>
            </a:prstGeom>
          </p:spPr>
        </p:pic>
      </p:grpSp>
      <p:grpSp>
        <p:nvGrpSpPr>
          <p:cNvPr id="250" name="组合 249"/>
          <p:cNvGrpSpPr/>
          <p:nvPr/>
        </p:nvGrpSpPr>
        <p:grpSpPr>
          <a:xfrm>
            <a:off x="6617117" y="6049595"/>
            <a:ext cx="2161553" cy="578509"/>
            <a:chOff x="6616322" y="6049594"/>
            <a:chExt cx="2161553" cy="578509"/>
          </a:xfrm>
        </p:grpSpPr>
        <p:sp>
          <p:nvSpPr>
            <p:cNvPr id="249" name="圆角矩形 248"/>
            <p:cNvSpPr/>
            <p:nvPr/>
          </p:nvSpPr>
          <p:spPr>
            <a:xfrm flipH="1">
              <a:off x="6616322" y="6049594"/>
              <a:ext cx="2161553" cy="578509"/>
            </a:xfrm>
            <a:prstGeom prst="roundRect">
              <a:avLst>
                <a:gd name="adj" fmla="val 18313"/>
              </a:avLst>
            </a:prstGeom>
            <a:solidFill>
              <a:srgbClr val="0170BF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3" name="图片 1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010" y="6190777"/>
              <a:ext cx="1858177" cy="296123"/>
            </a:xfrm>
            <a:prstGeom prst="rect">
              <a:avLst/>
            </a:prstGeom>
          </p:spPr>
        </p:pic>
      </p:grpSp>
      <p:pic>
        <p:nvPicPr>
          <p:cNvPr id="251" name="图片 2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51" y="4322448"/>
            <a:ext cx="201353" cy="348929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9602201" y="1860366"/>
            <a:ext cx="2136263" cy="602105"/>
            <a:chOff x="9602201" y="1860366"/>
            <a:chExt cx="2136263" cy="602105"/>
          </a:xfrm>
        </p:grpSpPr>
        <p:sp>
          <p:nvSpPr>
            <p:cNvPr id="130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易县易新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22" b="25676"/>
            <a:stretch>
              <a:fillRect/>
            </a:stretch>
          </p:blipFill>
          <p:spPr>
            <a:xfrm>
              <a:off x="9831111" y="1949505"/>
              <a:ext cx="408641" cy="410469"/>
            </a:xfrm>
            <a:prstGeom prst="rect">
              <a:avLst/>
            </a:prstGeom>
          </p:spPr>
        </p:pic>
      </p:grpSp>
      <p:grpSp>
        <p:nvGrpSpPr>
          <p:cNvPr id="111" name="组合 110"/>
          <p:cNvGrpSpPr/>
          <p:nvPr/>
        </p:nvGrpSpPr>
        <p:grpSpPr>
          <a:xfrm>
            <a:off x="6642407" y="3552209"/>
            <a:ext cx="2136263" cy="602105"/>
            <a:chOff x="9602201" y="1860366"/>
            <a:chExt cx="2136263" cy="602105"/>
          </a:xfrm>
        </p:grpSpPr>
        <p:sp>
          <p:nvSpPr>
            <p:cNvPr id="112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中电建成都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3" name="图片 112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" t="26663" r="89432" b="17842"/>
            <a:stretch>
              <a:fillRect/>
            </a:stretch>
          </p:blipFill>
          <p:spPr>
            <a:xfrm>
              <a:off x="9767871" y="1958381"/>
              <a:ext cx="427622" cy="406074"/>
            </a:xfrm>
            <a:prstGeom prst="rect">
              <a:avLst/>
            </a:prstGeom>
          </p:spPr>
        </p:pic>
      </p:grpSp>
      <p:grpSp>
        <p:nvGrpSpPr>
          <p:cNvPr id="248" name="组合 247"/>
          <p:cNvGrpSpPr/>
          <p:nvPr/>
        </p:nvGrpSpPr>
        <p:grpSpPr>
          <a:xfrm>
            <a:off x="9602198" y="4410894"/>
            <a:ext cx="2135142" cy="632071"/>
            <a:chOff x="9602198" y="4410894"/>
            <a:chExt cx="2135142" cy="632071"/>
          </a:xfrm>
        </p:grpSpPr>
        <p:sp>
          <p:nvSpPr>
            <p:cNvPr id="125" name="圆角矩形 124"/>
            <p:cNvSpPr/>
            <p:nvPr/>
          </p:nvSpPr>
          <p:spPr>
            <a:xfrm flipH="1">
              <a:off x="9602198" y="4410894"/>
              <a:ext cx="2135142" cy="632071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圆角矩形 128"/>
            <p:cNvSpPr/>
            <p:nvPr/>
          </p:nvSpPr>
          <p:spPr>
            <a:xfrm>
              <a:off x="10251172" y="4601754"/>
              <a:ext cx="1302186" cy="250350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河南清水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3" name="图片 232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821"/>
            <a:stretch>
              <a:fillRect/>
            </a:stretch>
          </p:blipFill>
          <p:spPr>
            <a:xfrm>
              <a:off x="9848151" y="4599862"/>
              <a:ext cx="339275" cy="281554"/>
            </a:xfrm>
            <a:prstGeom prst="rect">
              <a:avLst/>
            </a:prstGeom>
          </p:spPr>
        </p:pic>
      </p:grpSp>
      <p:grpSp>
        <p:nvGrpSpPr>
          <p:cNvPr id="115" name="组合 114"/>
          <p:cNvGrpSpPr/>
          <p:nvPr/>
        </p:nvGrpSpPr>
        <p:grpSpPr>
          <a:xfrm>
            <a:off x="9601077" y="3537008"/>
            <a:ext cx="2136263" cy="602105"/>
            <a:chOff x="9602201" y="1860366"/>
            <a:chExt cx="2136263" cy="602105"/>
          </a:xfrm>
        </p:grpSpPr>
        <p:sp>
          <p:nvSpPr>
            <p:cNvPr id="117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1" name="图片 120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" r="-865"/>
            <a:stretch>
              <a:fillRect/>
            </a:stretch>
          </p:blipFill>
          <p:spPr>
            <a:xfrm>
              <a:off x="9893411" y="1949505"/>
              <a:ext cx="1553841" cy="410469"/>
            </a:xfrm>
            <a:prstGeom prst="rect">
              <a:avLst/>
            </a:prstGeom>
          </p:spPr>
        </p:pic>
      </p:grpSp>
      <p:pic>
        <p:nvPicPr>
          <p:cNvPr id="124" name="图片 1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07" y="4237487"/>
            <a:ext cx="201353" cy="348929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97" y="4770375"/>
            <a:ext cx="201353" cy="348929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24" y="3505800"/>
            <a:ext cx="201353" cy="348929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山西建投集团</a:t>
            </a:r>
            <a:r>
              <a:rPr lang="en-US" altLang="zh-CN" dirty="0"/>
              <a:t>-</a:t>
            </a:r>
            <a:r>
              <a:rPr lang="zh-CN" altLang="en-US" dirty="0"/>
              <a:t>晋中园区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r>
              <a:rPr lang="zh-CN" altLang="en-US" dirty="0" smtClean="0"/>
              <a:t>信息</a:t>
            </a:r>
            <a:r>
              <a:rPr lang="zh-CN" altLang="en-US" dirty="0"/>
              <a:t>批量导入</a:t>
            </a:r>
            <a:endParaRPr lang="en-US" altLang="zh-CN" dirty="0"/>
          </a:p>
          <a:p>
            <a:r>
              <a:rPr lang="zh-CN" altLang="en-US" dirty="0"/>
              <a:t>生产计划编排</a:t>
            </a:r>
            <a:endParaRPr lang="en-US" altLang="zh-CN" dirty="0"/>
          </a:p>
          <a:p>
            <a:r>
              <a:rPr lang="zh-CN" altLang="en-US" dirty="0"/>
              <a:t>产品质量检验</a:t>
            </a:r>
            <a:endParaRPr lang="en-US" altLang="zh-CN" dirty="0"/>
          </a:p>
          <a:p>
            <a:r>
              <a:rPr lang="zh-CN" altLang="en-US" dirty="0"/>
              <a:t>生产数据自动更新</a:t>
            </a:r>
            <a:endParaRPr lang="en-US" altLang="zh-CN" dirty="0"/>
          </a:p>
          <a:p>
            <a:r>
              <a:rPr lang="zh-CN" altLang="en-US" dirty="0"/>
              <a:t>仓储数据管理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7" y="1531795"/>
            <a:ext cx="2378610" cy="31714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56" y="1531795"/>
            <a:ext cx="3253212" cy="24399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56" y="4096691"/>
            <a:ext cx="3253212" cy="24399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7" y="4752642"/>
            <a:ext cx="2378610" cy="1783958"/>
          </a:xfrm>
          <a:prstGeom prst="rect">
            <a:avLst/>
          </a:prstGeom>
        </p:spPr>
      </p:pic>
      <p:cxnSp>
        <p:nvCxnSpPr>
          <p:cNvPr id="14" name="Straight Connector 84"/>
          <p:cNvCxnSpPr/>
          <p:nvPr/>
        </p:nvCxnSpPr>
        <p:spPr>
          <a:xfrm>
            <a:off x="6591000" y="2105231"/>
            <a:ext cx="0" cy="3320895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0" y="1272010"/>
            <a:ext cx="3274337" cy="24557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68125" y="3431640"/>
            <a:ext cx="2455751" cy="3274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0" y="3840930"/>
            <a:ext cx="3274337" cy="24557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31" y="1272008"/>
            <a:ext cx="3274337" cy="24557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03" y="1272008"/>
            <a:ext cx="3274337" cy="24557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13" y="3840930"/>
            <a:ext cx="3274337" cy="2455753"/>
          </a:xfrm>
          <a:prstGeom prst="rect">
            <a:avLst/>
          </a:prstGeom>
        </p:spPr>
      </p:pic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6744073" y="1584000"/>
            <a:ext cx="2663825" cy="1079500"/>
          </a:xfrm>
        </p:spPr>
        <p:txBody>
          <a:bodyPr/>
          <a:lstStyle/>
          <a:p>
            <a:r>
              <a:rPr lang="en-US" altLang="zh-CN"/>
              <a:t>2019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744072" y="2701463"/>
            <a:ext cx="5137936" cy="637902"/>
          </a:xfrm>
        </p:spPr>
        <p:txBody>
          <a:bodyPr/>
          <a:lstStyle/>
          <a:p>
            <a:r>
              <a:rPr lang="zh-CN" altLang="en-US" sz="2800" dirty="0"/>
              <a:t>中建（天津）工业化建筑工程</a:t>
            </a:r>
            <a:endParaRPr lang="zh-CN" altLang="en-US" sz="2800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6744073" y="3377328"/>
            <a:ext cx="5137421" cy="27966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通过生产设备、通信与终端产品组建物联网环境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提供实时生产数据，组建监控平台，打造智慧工厂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生产线模台运转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养护窑窑室占用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养护窑温度湿度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生产线监控看板</a:t>
            </a:r>
            <a:endParaRPr lang="en-US" altLang="zh-CN" dirty="0"/>
          </a:p>
        </p:txBody>
      </p:sp>
      <p:cxnSp>
        <p:nvCxnSpPr>
          <p:cNvPr id="18" name="Straight Connector 84"/>
          <p:cNvCxnSpPr/>
          <p:nvPr/>
        </p:nvCxnSpPr>
        <p:spPr>
          <a:xfrm>
            <a:off x="6591000" y="2105231"/>
            <a:ext cx="0" cy="3320895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3659" y="2001544"/>
            <a:ext cx="6284270" cy="3528266"/>
            <a:chOff x="152865" y="1808499"/>
            <a:chExt cx="7742341" cy="4346891"/>
          </a:xfrm>
        </p:grpSpPr>
        <p:pic>
          <p:nvPicPr>
            <p:cNvPr id="2" name="中建天津一局工业化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3"/>
            <a:stretch>
              <a:fillRect/>
            </a:stretch>
          </p:blipFill>
          <p:spPr>
            <a:xfrm>
              <a:off x="152865" y="3608999"/>
              <a:ext cx="4527374" cy="254639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5" t="27690" r="12599" b="36221"/>
            <a:stretch>
              <a:fillRect/>
            </a:stretch>
          </p:blipFill>
          <p:spPr>
            <a:xfrm>
              <a:off x="163034" y="1808499"/>
              <a:ext cx="3886364" cy="171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1" t="23754" b="32939"/>
            <a:stretch>
              <a:fillRect/>
            </a:stretch>
          </p:blipFill>
          <p:spPr>
            <a:xfrm>
              <a:off x="4107296" y="1808499"/>
              <a:ext cx="3787910" cy="1710000"/>
            </a:xfrm>
            <a:prstGeom prst="rect">
              <a:avLst/>
            </a:prstGeom>
          </p:spPr>
        </p:pic>
        <p:pic>
          <p:nvPicPr>
            <p:cNvPr id="19" name="图片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54" r="33333" b="50212"/>
            <a:stretch>
              <a:fillRect/>
            </a:stretch>
          </p:blipFill>
          <p:spPr bwMode="auto">
            <a:xfrm>
              <a:off x="4833310" y="3608999"/>
              <a:ext cx="3061896" cy="2544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8" y="1766657"/>
            <a:ext cx="3415760" cy="2561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5" y="1790683"/>
            <a:ext cx="3422984" cy="2567239"/>
          </a:xfrm>
          <a:prstGeom prst="rect">
            <a:avLst/>
          </a:prstGeom>
        </p:spPr>
      </p:pic>
      <p:sp>
        <p:nvSpPr>
          <p:cNvPr id="20" name="文本占位符 15"/>
          <p:cNvSpPr txBox="1"/>
          <p:nvPr/>
        </p:nvSpPr>
        <p:spPr>
          <a:xfrm>
            <a:off x="515273" y="4304619"/>
            <a:ext cx="3422985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车间中控室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5"/>
          <p:cNvSpPr txBox="1"/>
          <p:nvPr/>
        </p:nvSpPr>
        <p:spPr>
          <a:xfrm>
            <a:off x="4331406" y="4304619"/>
            <a:ext cx="3422985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15"/>
          <p:cNvSpPr txBox="1"/>
          <p:nvPr/>
        </p:nvSpPr>
        <p:spPr>
          <a:xfrm>
            <a:off x="8177204" y="4328477"/>
            <a:ext cx="3371172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生产管理系统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98" y="1772336"/>
            <a:ext cx="3376377" cy="2532283"/>
          </a:xfrm>
          <a:prstGeom prst="rect">
            <a:avLst/>
          </a:prstGeom>
        </p:spPr>
      </p:pic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应用案例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2019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天津合嘉金工</a:t>
            </a:r>
            <a:endParaRPr lang="zh-CN" altLang="en-US" dirty="0"/>
          </a:p>
        </p:txBody>
      </p:sp>
      <p:sp>
        <p:nvSpPr>
          <p:cNvPr id="77825" name="内容占位符 4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r>
              <a:rPr lang="zh-CN" altLang="en-US" dirty="0" smtClean="0"/>
              <a:t>身份证</a:t>
            </a:r>
            <a:r>
              <a:rPr lang="zh-CN" altLang="en-US" dirty="0"/>
              <a:t>，一件一码，</a:t>
            </a:r>
            <a:r>
              <a:rPr lang="zh-CN" altLang="en-US" dirty="0" smtClean="0"/>
              <a:t>作为</a:t>
            </a:r>
            <a:r>
              <a:rPr lang="zh-CN" altLang="en-US" dirty="0"/>
              <a:t>产品</a:t>
            </a:r>
            <a:r>
              <a:rPr lang="zh-CN" altLang="en-US" dirty="0" smtClean="0"/>
              <a:t>的</a:t>
            </a:r>
            <a:r>
              <a:rPr lang="zh-CN" altLang="en-US" dirty="0"/>
              <a:t>唯一标识</a:t>
            </a:r>
            <a:endParaRPr lang="en-US" altLang="zh-CN" dirty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产品</a:t>
            </a:r>
            <a:r>
              <a:rPr lang="zh-CN" altLang="en-US" dirty="0" smtClean="0"/>
              <a:t>的</a:t>
            </a:r>
            <a:r>
              <a:rPr lang="zh-CN" altLang="en-US" dirty="0"/>
              <a:t>全生命周期内存续</a:t>
            </a:r>
            <a:endParaRPr lang="zh-CN" altLang="en-US" dirty="0"/>
          </a:p>
          <a:p>
            <a:r>
              <a:rPr lang="zh-CN" altLang="en-US" dirty="0"/>
              <a:t>移动端可视化数据浏览展示</a:t>
            </a:r>
            <a:endParaRPr lang="en-US" altLang="zh-CN" dirty="0"/>
          </a:p>
          <a:p>
            <a:r>
              <a:rPr lang="zh-CN" altLang="en-US" dirty="0"/>
              <a:t>与地磅系统、搅拌站系统、财务系统对接</a:t>
            </a:r>
            <a:endParaRPr lang="zh-CN" altLang="en-US" dirty="0"/>
          </a:p>
        </p:txBody>
      </p:sp>
      <p:cxnSp>
        <p:nvCxnSpPr>
          <p:cNvPr id="15" name="Straight Connector 84"/>
          <p:cNvCxnSpPr/>
          <p:nvPr/>
        </p:nvCxnSpPr>
        <p:spPr>
          <a:xfrm>
            <a:off x="6078583" y="1589346"/>
            <a:ext cx="10917" cy="3567847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859092" y="1260536"/>
            <a:ext cx="4696401" cy="4813486"/>
            <a:chOff x="824258" y="1556627"/>
            <a:chExt cx="4696401" cy="4813486"/>
          </a:xfrm>
        </p:grpSpPr>
        <p:grpSp>
          <p:nvGrpSpPr>
            <p:cNvPr id="3" name="组合 2"/>
            <p:cNvGrpSpPr/>
            <p:nvPr/>
          </p:nvGrpSpPr>
          <p:grpSpPr>
            <a:xfrm>
              <a:off x="824258" y="1556627"/>
              <a:ext cx="4696401" cy="4813486"/>
              <a:chOff x="841947" y="1556626"/>
              <a:chExt cx="4696401" cy="481348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88" r="11583" b="17802"/>
              <a:stretch>
                <a:fillRect/>
              </a:stretch>
            </p:blipFill>
            <p:spPr bwMode="auto">
              <a:xfrm>
                <a:off x="877028" y="1556626"/>
                <a:ext cx="2555909" cy="1474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矩形 15"/>
              <p:cNvSpPr/>
              <p:nvPr/>
            </p:nvSpPr>
            <p:spPr bwMode="auto">
              <a:xfrm>
                <a:off x="2355695" y="2319135"/>
                <a:ext cx="574484" cy="517322"/>
              </a:xfrm>
              <a:prstGeom prst="rect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3058" y="1589346"/>
                <a:ext cx="1955290" cy="140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图片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3941" y="4938689"/>
                <a:ext cx="2748912" cy="1431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22" t="13583" b="51401"/>
              <a:stretch>
                <a:fillRect/>
              </a:stretch>
            </p:blipFill>
            <p:spPr bwMode="auto">
              <a:xfrm>
                <a:off x="841947" y="3166368"/>
                <a:ext cx="2564009" cy="1675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8" name="直接箭头连接符 17"/>
              <p:cNvCxnSpPr>
                <a:cxnSpLocks noChangeShapeType="1"/>
                <a:stCxn id="16" idx="3"/>
                <a:endCxn id="26" idx="1"/>
              </p:cNvCxnSpPr>
              <p:nvPr/>
            </p:nvCxnSpPr>
            <p:spPr bwMode="auto">
              <a:xfrm flipV="1">
                <a:off x="2930179" y="2291761"/>
                <a:ext cx="652879" cy="286035"/>
              </a:xfrm>
              <a:prstGeom prst="straightConnector1">
                <a:avLst/>
              </a:prstGeom>
              <a:noFill/>
              <a:ln w="9525" algn="ctr">
                <a:solidFill>
                  <a:srgbClr val="FFFF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70" b="28871"/>
              <a:stretch>
                <a:fillRect/>
              </a:stretch>
            </p:blipFill>
            <p:spPr bwMode="auto">
              <a:xfrm>
                <a:off x="3583058" y="3166368"/>
                <a:ext cx="1949795" cy="1675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58" y="4946290"/>
              <a:ext cx="1898431" cy="1423823"/>
            </a:xfrm>
            <a:prstGeom prst="rect">
              <a:avLst/>
            </a:prstGeom>
          </p:spPr>
        </p:pic>
      </p:grpSp>
    </p:spTree>
    <p:custDataLst>
      <p:tags r:id="rId7"/>
    </p:custData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应用案例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6630944" y="1512208"/>
            <a:ext cx="2664172" cy="1079500"/>
          </a:xfrm>
        </p:spPr>
        <p:txBody>
          <a:bodyPr/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630944" y="2629671"/>
            <a:ext cx="5138605" cy="637902"/>
          </a:xfrm>
        </p:spPr>
        <p:txBody>
          <a:bodyPr/>
          <a:lstStyle/>
          <a:p>
            <a:r>
              <a:rPr lang="zh-CN" altLang="zh-CN" sz="2400" dirty="0"/>
              <a:t>中电建成都建筑工业化有限公司</a:t>
            </a:r>
            <a:endParaRPr lang="zh-CN" altLang="zh-CN" sz="24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6630944" y="3305537"/>
            <a:ext cx="5138090" cy="22505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生产车间中控室内集成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远程监控平台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养护控制系统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码垛车控制系统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数据管理系统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9"/>
          <a:stretch>
            <a:fillRect/>
          </a:stretch>
        </p:blipFill>
        <p:spPr>
          <a:xfrm>
            <a:off x="452755" y="1780540"/>
            <a:ext cx="5815965" cy="3479165"/>
          </a:xfrm>
          <a:prstGeom prst="rect">
            <a:avLst/>
          </a:prstGeom>
        </p:spPr>
      </p:pic>
      <p:cxnSp>
        <p:nvCxnSpPr>
          <p:cNvPr id="8" name="Straight Connector 84"/>
          <p:cNvCxnSpPr/>
          <p:nvPr/>
        </p:nvCxnSpPr>
        <p:spPr>
          <a:xfrm flipH="1">
            <a:off x="6440275" y="1689779"/>
            <a:ext cx="18840" cy="4005943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400" dirty="0"/>
              <a:t>河北中铁沧盐建筑科技有限公司</a:t>
            </a:r>
            <a:endParaRPr lang="zh-CN" altLang="en-US" sz="2400" dirty="0"/>
          </a:p>
        </p:txBody>
      </p:sp>
      <p:sp>
        <p:nvSpPr>
          <p:cNvPr id="77825" name="内容占位符 4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产品</a:t>
            </a:r>
            <a:r>
              <a:rPr lang="zh-CN" altLang="en-US" dirty="0" smtClean="0"/>
              <a:t>全</a:t>
            </a:r>
            <a:r>
              <a:rPr lang="zh-CN" altLang="en-US" dirty="0"/>
              <a:t>寿命周期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生产集中监控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移动协同</a:t>
            </a:r>
            <a:endParaRPr lang="en-US" altLang="zh-CN" dirty="0"/>
          </a:p>
        </p:txBody>
      </p:sp>
      <p:cxnSp>
        <p:nvCxnSpPr>
          <p:cNvPr id="15" name="Straight Connector 84"/>
          <p:cNvCxnSpPr/>
          <p:nvPr/>
        </p:nvCxnSpPr>
        <p:spPr>
          <a:xfrm>
            <a:off x="6453051" y="1666919"/>
            <a:ext cx="17418" cy="4516811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0" t="18876" r="8656" b="14127"/>
          <a:stretch>
            <a:fillRect/>
          </a:stretch>
        </p:blipFill>
        <p:spPr>
          <a:xfrm>
            <a:off x="469501" y="1666919"/>
            <a:ext cx="3004006" cy="1867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71" y="1666919"/>
            <a:ext cx="2489808" cy="18673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3" y="3657598"/>
            <a:ext cx="5562128" cy="252613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使用场景</a:t>
            </a: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30969" y="6042284"/>
            <a:ext cx="1066800" cy="290513"/>
            <a:chOff x="1352550" y="5605462"/>
            <a:chExt cx="1066800" cy="290513"/>
          </a:xfrm>
        </p:grpSpPr>
        <p:sp>
          <p:nvSpPr>
            <p:cNvPr id="7" name="矩形 6"/>
            <p:cNvSpPr/>
            <p:nvPr/>
          </p:nvSpPr>
          <p:spPr>
            <a:xfrm>
              <a:off x="1352550" y="5605462"/>
              <a:ext cx="1066800" cy="20002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481138" y="5805486"/>
              <a:ext cx="138112" cy="90489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2128838" y="5805486"/>
              <a:ext cx="138112" cy="90489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285815" y="5442221"/>
            <a:ext cx="1951037" cy="890576"/>
            <a:chOff x="2757488" y="5005399"/>
            <a:chExt cx="1951037" cy="890576"/>
          </a:xfrm>
          <a:noFill/>
        </p:grpSpPr>
        <p:sp>
          <p:nvSpPr>
            <p:cNvPr id="17" name="矩形 16"/>
            <p:cNvSpPr/>
            <p:nvPr/>
          </p:nvSpPr>
          <p:spPr>
            <a:xfrm>
              <a:off x="2757488" y="5005399"/>
              <a:ext cx="585787" cy="89057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122738" y="5005399"/>
              <a:ext cx="585787" cy="89057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362325" y="5115724"/>
              <a:ext cx="747713" cy="123002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362325" y="5682484"/>
              <a:ext cx="747713" cy="123002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498056" y="5238727"/>
              <a:ext cx="83344" cy="443758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890963" y="5238727"/>
              <a:ext cx="83344" cy="443758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441700" y="5805486"/>
              <a:ext cx="90489" cy="90489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74307" y="5805486"/>
              <a:ext cx="90489" cy="90489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流程图: 预定义过程 30"/>
          <p:cNvSpPr/>
          <p:nvPr/>
        </p:nvSpPr>
        <p:spPr>
          <a:xfrm>
            <a:off x="3233701" y="645121"/>
            <a:ext cx="5717162" cy="693496"/>
          </a:xfrm>
          <a:prstGeom prst="flowChartPredefined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MES</a:t>
            </a:r>
            <a:endParaRPr lang="en-US" altLang="zh-CN" sz="4400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339025" y="6016461"/>
            <a:ext cx="439689" cy="316436"/>
            <a:chOff x="5991225" y="5169406"/>
            <a:chExt cx="962025" cy="692351"/>
          </a:xfrm>
        </p:grpSpPr>
        <p:sp>
          <p:nvSpPr>
            <p:cNvPr id="37" name="矩形 36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304843" y="5885951"/>
            <a:ext cx="302902" cy="442166"/>
            <a:chOff x="7200900" y="5177225"/>
            <a:chExt cx="769936" cy="718731"/>
          </a:xfrm>
          <a:solidFill>
            <a:srgbClr val="92D050"/>
          </a:solidFill>
        </p:grpSpPr>
        <p:sp>
          <p:nvSpPr>
            <p:cNvPr id="63" name="矩形 62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741362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859709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4410381" y="2341529"/>
            <a:ext cx="3898269" cy="1574705"/>
            <a:chOff x="4156314" y="2756119"/>
            <a:chExt cx="4493256" cy="1815050"/>
          </a:xfrm>
        </p:grpSpPr>
        <p:pic>
          <p:nvPicPr>
            <p:cNvPr id="116" name="图片 1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14" y="3813319"/>
              <a:ext cx="1340019" cy="755742"/>
            </a:xfrm>
            <a:prstGeom prst="rect">
              <a:avLst/>
            </a:prstGeom>
          </p:spPr>
        </p:pic>
        <p:pic>
          <p:nvPicPr>
            <p:cNvPr id="118" name="图片 1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2" r="7239"/>
            <a:stretch>
              <a:fillRect/>
            </a:stretch>
          </p:blipFill>
          <p:spPr>
            <a:xfrm>
              <a:off x="5652855" y="3813326"/>
              <a:ext cx="1345545" cy="755729"/>
            </a:xfrm>
            <a:prstGeom prst="rect">
              <a:avLst/>
            </a:prstGeom>
          </p:spPr>
        </p:pic>
        <p:grpSp>
          <p:nvGrpSpPr>
            <p:cNvPr id="78" name="组合 77"/>
            <p:cNvGrpSpPr/>
            <p:nvPr/>
          </p:nvGrpSpPr>
          <p:grpSpPr>
            <a:xfrm>
              <a:off x="4174154" y="2844168"/>
              <a:ext cx="1271280" cy="686169"/>
              <a:chOff x="1585914" y="1871664"/>
              <a:chExt cx="2476499" cy="1336681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1585914" y="3208345"/>
                <a:ext cx="247649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585914" y="1919276"/>
                <a:ext cx="0" cy="128906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矩形 72"/>
              <p:cNvSpPr/>
              <p:nvPr/>
            </p:nvSpPr>
            <p:spPr>
              <a:xfrm>
                <a:off x="1885949" y="2563810"/>
                <a:ext cx="242869" cy="64452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2368570" y="1871664"/>
                <a:ext cx="242869" cy="133667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928938" y="2210606"/>
                <a:ext cx="242869" cy="9977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3509981" y="2544764"/>
                <a:ext cx="242869" cy="66357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7187498" y="2756119"/>
              <a:ext cx="1462072" cy="814189"/>
              <a:chOff x="8943182" y="1897551"/>
              <a:chExt cx="1677986" cy="934426"/>
            </a:xfrm>
          </p:grpSpPr>
          <p:cxnSp>
            <p:nvCxnSpPr>
              <p:cNvPr id="80" name="直接连接符 79"/>
              <p:cNvCxnSpPr/>
              <p:nvPr/>
            </p:nvCxnSpPr>
            <p:spPr>
              <a:xfrm>
                <a:off x="8943182" y="2770978"/>
                <a:ext cx="167798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8943182" y="1897551"/>
                <a:ext cx="0" cy="873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任意多边形: 形状 88"/>
              <p:cNvSpPr/>
              <p:nvPr/>
            </p:nvSpPr>
            <p:spPr>
              <a:xfrm rot="21258532">
                <a:off x="9214131" y="2084520"/>
                <a:ext cx="1176140" cy="747457"/>
              </a:xfrm>
              <a:custGeom>
                <a:avLst/>
                <a:gdLst>
                  <a:gd name="connsiteX0" fmla="*/ 0 w 1481137"/>
                  <a:gd name="connsiteY0" fmla="*/ 466725 h 552450"/>
                  <a:gd name="connsiteX1" fmla="*/ 252412 w 1481137"/>
                  <a:gd name="connsiteY1" fmla="*/ 290512 h 552450"/>
                  <a:gd name="connsiteX2" fmla="*/ 376237 w 1481137"/>
                  <a:gd name="connsiteY2" fmla="*/ 0 h 552450"/>
                  <a:gd name="connsiteX3" fmla="*/ 542925 w 1481137"/>
                  <a:gd name="connsiteY3" fmla="*/ 357187 h 552450"/>
                  <a:gd name="connsiteX4" fmla="*/ 885825 w 1481137"/>
                  <a:gd name="connsiteY4" fmla="*/ 61912 h 552450"/>
                  <a:gd name="connsiteX5" fmla="*/ 947737 w 1481137"/>
                  <a:gd name="connsiteY5" fmla="*/ 376237 h 552450"/>
                  <a:gd name="connsiteX6" fmla="*/ 1314450 w 1481137"/>
                  <a:gd name="connsiteY6" fmla="*/ 395287 h 552450"/>
                  <a:gd name="connsiteX7" fmla="*/ 1481137 w 1481137"/>
                  <a:gd name="connsiteY7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1137" h="552450">
                    <a:moveTo>
                      <a:pt x="0" y="466725"/>
                    </a:moveTo>
                    <a:lnTo>
                      <a:pt x="252412" y="290512"/>
                    </a:lnTo>
                    <a:lnTo>
                      <a:pt x="376237" y="0"/>
                    </a:lnTo>
                    <a:lnTo>
                      <a:pt x="542925" y="357187"/>
                    </a:lnTo>
                    <a:lnTo>
                      <a:pt x="885825" y="61912"/>
                    </a:lnTo>
                    <a:lnTo>
                      <a:pt x="947737" y="376237"/>
                    </a:lnTo>
                    <a:lnTo>
                      <a:pt x="1314450" y="395287"/>
                    </a:lnTo>
                    <a:lnTo>
                      <a:pt x="1481137" y="552450"/>
                    </a:ln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0" name="不完整圆 89"/>
            <p:cNvSpPr/>
            <p:nvPr/>
          </p:nvSpPr>
          <p:spPr>
            <a:xfrm>
              <a:off x="5951602" y="2886686"/>
              <a:ext cx="562960" cy="562960"/>
            </a:xfrm>
            <a:prstGeom prst="pie">
              <a:avLst>
                <a:gd name="adj1" fmla="val 18569865"/>
                <a:gd name="adj2" fmla="val 162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6658085" y="2824380"/>
              <a:ext cx="237484" cy="175612"/>
              <a:chOff x="7587529" y="3243263"/>
              <a:chExt cx="313459" cy="231793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5168663" y="2817875"/>
              <a:ext cx="237484" cy="175612"/>
              <a:chOff x="7587529" y="3243263"/>
              <a:chExt cx="313459" cy="231793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8180648" y="2788723"/>
              <a:ext cx="273125" cy="201967"/>
              <a:chOff x="7587529" y="3243263"/>
              <a:chExt cx="313459" cy="231793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9" name="矩形 118"/>
            <p:cNvSpPr/>
            <p:nvPr/>
          </p:nvSpPr>
          <p:spPr>
            <a:xfrm>
              <a:off x="5643676" y="2761687"/>
              <a:ext cx="1345544" cy="79202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1" name="图片 1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252" y="3811211"/>
              <a:ext cx="1356423" cy="759958"/>
            </a:xfrm>
            <a:prstGeom prst="rect">
              <a:avLst/>
            </a:prstGeom>
          </p:spPr>
        </p:pic>
      </p:grpSp>
      <p:grpSp>
        <p:nvGrpSpPr>
          <p:cNvPr id="180" name="组合 179"/>
          <p:cNvGrpSpPr/>
          <p:nvPr/>
        </p:nvGrpSpPr>
        <p:grpSpPr>
          <a:xfrm>
            <a:off x="10437151" y="4707730"/>
            <a:ext cx="1347587" cy="1614062"/>
            <a:chOff x="9302841" y="2356552"/>
            <a:chExt cx="1611212" cy="1929817"/>
          </a:xfrm>
        </p:grpSpPr>
        <p:grpSp>
          <p:nvGrpSpPr>
            <p:cNvPr id="175" name="组合 174"/>
            <p:cNvGrpSpPr/>
            <p:nvPr/>
          </p:nvGrpSpPr>
          <p:grpSpPr>
            <a:xfrm>
              <a:off x="9302841" y="2356552"/>
              <a:ext cx="1611212" cy="1929817"/>
              <a:chOff x="6539120" y="2391639"/>
              <a:chExt cx="2392409" cy="2865490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160" name="矩形 159"/>
              <p:cNvSpPr/>
              <p:nvPr/>
            </p:nvSpPr>
            <p:spPr>
              <a:xfrm>
                <a:off x="8661409" y="2957745"/>
                <a:ext cx="224217" cy="34545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6539120" y="3019585"/>
                <a:ext cx="2392409" cy="2045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8240217" y="3034226"/>
                <a:ext cx="187118" cy="22229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等腰三角形 148"/>
              <p:cNvSpPr/>
              <p:nvPr/>
            </p:nvSpPr>
            <p:spPr>
              <a:xfrm>
                <a:off x="8231995" y="2391639"/>
                <a:ext cx="195341" cy="63293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1" name="直接连接符 150"/>
              <p:cNvCxnSpPr/>
              <p:nvPr/>
            </p:nvCxnSpPr>
            <p:spPr>
              <a:xfrm flipH="1">
                <a:off x="6653754" y="2540970"/>
                <a:ext cx="1675912" cy="477258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 flipH="1">
                <a:off x="7132926" y="2540970"/>
                <a:ext cx="1196740" cy="49189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 flipH="1">
                <a:off x="7817644" y="2533650"/>
                <a:ext cx="512022" cy="48457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8329666" y="2540970"/>
                <a:ext cx="569014" cy="48457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矩形 160"/>
              <p:cNvSpPr/>
              <p:nvPr/>
            </p:nvSpPr>
            <p:spPr>
              <a:xfrm>
                <a:off x="8186795" y="3276329"/>
                <a:ext cx="313660" cy="3454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8231995" y="3330434"/>
                <a:ext cx="230422" cy="2100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7" name="直接连接符 176"/>
            <p:cNvCxnSpPr/>
            <p:nvPr/>
          </p:nvCxnSpPr>
          <p:spPr>
            <a:xfrm>
              <a:off x="9384056" y="2917226"/>
              <a:ext cx="0" cy="44213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矩形 177"/>
            <p:cNvSpPr/>
            <p:nvPr/>
          </p:nvSpPr>
          <p:spPr>
            <a:xfrm>
              <a:off x="9305519" y="3359357"/>
              <a:ext cx="273701" cy="3097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3" name="直接连接符 292"/>
            <p:cNvCxnSpPr/>
            <p:nvPr/>
          </p:nvCxnSpPr>
          <p:spPr>
            <a:xfrm>
              <a:off x="9491560" y="2917226"/>
              <a:ext cx="0" cy="44213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/>
          <p:cNvGrpSpPr/>
          <p:nvPr/>
        </p:nvGrpSpPr>
        <p:grpSpPr>
          <a:xfrm>
            <a:off x="7223456" y="5862220"/>
            <a:ext cx="1239192" cy="474132"/>
            <a:chOff x="9323032" y="6368373"/>
            <a:chExt cx="1239192" cy="474132"/>
          </a:xfrm>
        </p:grpSpPr>
        <p:sp>
          <p:nvSpPr>
            <p:cNvPr id="191" name="矩形 190"/>
            <p:cNvSpPr/>
            <p:nvPr/>
          </p:nvSpPr>
          <p:spPr>
            <a:xfrm>
              <a:off x="9323032" y="6622081"/>
              <a:ext cx="913053" cy="126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: 圆顶角 191"/>
            <p:cNvSpPr/>
            <p:nvPr/>
          </p:nvSpPr>
          <p:spPr>
            <a:xfrm>
              <a:off x="10236085" y="6368373"/>
              <a:ext cx="326139" cy="378827"/>
            </a:xfrm>
            <a:prstGeom prst="round2SameRect">
              <a:avLst>
                <a:gd name="adj1" fmla="val 3492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9446361" y="6709155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0311203" y="6709155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0049436" y="6706010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矩形: 圆顶角 293"/>
            <p:cNvSpPr/>
            <p:nvPr/>
          </p:nvSpPr>
          <p:spPr>
            <a:xfrm>
              <a:off x="10297706" y="6443375"/>
              <a:ext cx="200279" cy="174029"/>
            </a:xfrm>
            <a:prstGeom prst="round2SameRect">
              <a:avLst>
                <a:gd name="adj1" fmla="val 16667"/>
                <a:gd name="adj2" fmla="val 175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9469142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10070331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10332360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7807074" y="5676532"/>
            <a:ext cx="304902" cy="442166"/>
            <a:chOff x="7200900" y="5177225"/>
            <a:chExt cx="775020" cy="718731"/>
          </a:xfrm>
          <a:solidFill>
            <a:srgbClr val="92D050"/>
          </a:solidFill>
        </p:grpSpPr>
        <p:sp>
          <p:nvSpPr>
            <p:cNvPr id="224" name="矩形 223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/>
            <p:cNvSpPr/>
            <p:nvPr/>
          </p:nvSpPr>
          <p:spPr>
            <a:xfrm>
              <a:off x="7413624" y="5280173"/>
              <a:ext cx="116212" cy="6157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/>
            <p:cNvSpPr/>
            <p:nvPr/>
          </p:nvSpPr>
          <p:spPr>
            <a:xfrm>
              <a:off x="7859708" y="5340348"/>
              <a:ext cx="116212" cy="555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4874184" y="6016461"/>
            <a:ext cx="439689" cy="316436"/>
            <a:chOff x="5991225" y="5169406"/>
            <a:chExt cx="962025" cy="692351"/>
          </a:xfrm>
        </p:grpSpPr>
        <p:sp>
          <p:nvSpPr>
            <p:cNvPr id="229" name="矩形 228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矩形 229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5899220" y="5885951"/>
            <a:ext cx="302902" cy="442166"/>
            <a:chOff x="7200900" y="5177225"/>
            <a:chExt cx="769936" cy="718731"/>
          </a:xfrm>
          <a:solidFill>
            <a:srgbClr val="92D050"/>
          </a:solidFill>
        </p:grpSpPr>
        <p:sp>
          <p:nvSpPr>
            <p:cNvPr id="242" name="矩形 241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/>
            <p:cNvSpPr/>
            <p:nvPr/>
          </p:nvSpPr>
          <p:spPr>
            <a:xfrm>
              <a:off x="741362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7859709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6" name="矩形: 圆角 245"/>
          <p:cNvSpPr/>
          <p:nvPr/>
        </p:nvSpPr>
        <p:spPr>
          <a:xfrm>
            <a:off x="3779331" y="1729158"/>
            <a:ext cx="4947107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矩形: 圆角 283"/>
          <p:cNvSpPr/>
          <p:nvPr/>
        </p:nvSpPr>
        <p:spPr>
          <a:xfrm>
            <a:off x="710365" y="1729158"/>
            <a:ext cx="2801940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5" name="矩形: 圆角 284"/>
          <p:cNvSpPr/>
          <p:nvPr/>
        </p:nvSpPr>
        <p:spPr>
          <a:xfrm>
            <a:off x="9069225" y="1729922"/>
            <a:ext cx="2635334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6" name="箭头: V 形 285"/>
          <p:cNvSpPr/>
          <p:nvPr/>
        </p:nvSpPr>
        <p:spPr>
          <a:xfrm rot="16200000">
            <a:off x="5582162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7" name="箭头: V 形 286"/>
          <p:cNvSpPr/>
          <p:nvPr/>
        </p:nvSpPr>
        <p:spPr>
          <a:xfrm rot="16200000">
            <a:off x="6046595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8" name="箭头: V 形 287"/>
          <p:cNvSpPr/>
          <p:nvPr/>
        </p:nvSpPr>
        <p:spPr>
          <a:xfrm rot="16200000">
            <a:off x="6512985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9" name="矩形: 圆角 288"/>
          <p:cNvSpPr/>
          <p:nvPr/>
        </p:nvSpPr>
        <p:spPr>
          <a:xfrm>
            <a:off x="864404" y="4780367"/>
            <a:ext cx="8016028" cy="155243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1" name="矩形 180"/>
          <p:cNvSpPr/>
          <p:nvPr/>
        </p:nvSpPr>
        <p:spPr>
          <a:xfrm>
            <a:off x="835153" y="4780187"/>
            <a:ext cx="1366666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生产发运 </a:t>
            </a:r>
            <a:endParaRPr lang="zh-CN" altLang="en-US" dirty="0"/>
          </a:p>
        </p:txBody>
      </p:sp>
      <p:grpSp>
        <p:nvGrpSpPr>
          <p:cNvPr id="316" name="组合 315"/>
          <p:cNvGrpSpPr/>
          <p:nvPr/>
        </p:nvGrpSpPr>
        <p:grpSpPr>
          <a:xfrm flipV="1">
            <a:off x="1737229" y="4411342"/>
            <a:ext cx="1202067" cy="188046"/>
            <a:chOff x="1740392" y="4790080"/>
            <a:chExt cx="1202067" cy="188046"/>
          </a:xfrm>
        </p:grpSpPr>
        <p:sp>
          <p:nvSpPr>
            <p:cNvPr id="290" name="箭头: V 形 289"/>
            <p:cNvSpPr/>
            <p:nvPr/>
          </p:nvSpPr>
          <p:spPr>
            <a:xfrm rot="16200000">
              <a:off x="1781991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箭头: V 形 290"/>
            <p:cNvSpPr/>
            <p:nvPr/>
          </p:nvSpPr>
          <p:spPr>
            <a:xfrm rot="16200000">
              <a:off x="2246424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箭头: V 形 291"/>
            <p:cNvSpPr/>
            <p:nvPr/>
          </p:nvSpPr>
          <p:spPr>
            <a:xfrm rot="16200000">
              <a:off x="2712814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5" name="箭头: 右 294"/>
          <p:cNvSpPr/>
          <p:nvPr/>
        </p:nvSpPr>
        <p:spPr>
          <a:xfrm>
            <a:off x="4479051" y="5443201"/>
            <a:ext cx="322514" cy="2957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箭头: 右 295"/>
          <p:cNvSpPr/>
          <p:nvPr/>
        </p:nvSpPr>
        <p:spPr>
          <a:xfrm>
            <a:off x="6830811" y="5443201"/>
            <a:ext cx="322514" cy="2957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7" name="组合 296"/>
          <p:cNvGrpSpPr/>
          <p:nvPr/>
        </p:nvGrpSpPr>
        <p:grpSpPr>
          <a:xfrm>
            <a:off x="7293136" y="5807239"/>
            <a:ext cx="439689" cy="316436"/>
            <a:chOff x="5991225" y="5169406"/>
            <a:chExt cx="962025" cy="692351"/>
          </a:xfrm>
        </p:grpSpPr>
        <p:sp>
          <p:nvSpPr>
            <p:cNvPr id="298" name="矩形 297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矩形 298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矩形 300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矩形 307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矩形 308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0" name="矩形 309"/>
          <p:cNvSpPr/>
          <p:nvPr/>
        </p:nvSpPr>
        <p:spPr>
          <a:xfrm>
            <a:off x="710364" y="1731995"/>
            <a:ext cx="2801939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供货及质量</a:t>
            </a:r>
            <a:endParaRPr lang="zh-CN" altLang="en-US" dirty="0"/>
          </a:p>
        </p:txBody>
      </p:sp>
      <p:sp>
        <p:nvSpPr>
          <p:cNvPr id="311" name="矩形 310"/>
          <p:cNvSpPr/>
          <p:nvPr/>
        </p:nvSpPr>
        <p:spPr>
          <a:xfrm>
            <a:off x="9067165" y="1732280"/>
            <a:ext cx="2637155" cy="50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资源配置</a:t>
            </a:r>
            <a:endParaRPr lang="zh-CN" altLang="en-US" dirty="0"/>
          </a:p>
        </p:txBody>
      </p:sp>
      <p:sp>
        <p:nvSpPr>
          <p:cNvPr id="312" name="矩形 311"/>
          <p:cNvSpPr/>
          <p:nvPr/>
        </p:nvSpPr>
        <p:spPr>
          <a:xfrm>
            <a:off x="885720" y="2526739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图纸对接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3" name="矩形 312"/>
          <p:cNvSpPr/>
          <p:nvPr/>
        </p:nvSpPr>
        <p:spPr>
          <a:xfrm>
            <a:off x="2190004" y="2526739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工序质量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4" name="矩形 313"/>
          <p:cNvSpPr/>
          <p:nvPr/>
        </p:nvSpPr>
        <p:spPr>
          <a:xfrm>
            <a:off x="2190004" y="3290320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产品质量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885720" y="3290320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订单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管控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8" name="矩形 317"/>
          <p:cNvSpPr/>
          <p:nvPr/>
        </p:nvSpPr>
        <p:spPr>
          <a:xfrm>
            <a:off x="3764793" y="1722000"/>
            <a:ext cx="4961639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数据统计与信息看板</a:t>
            </a:r>
            <a:endParaRPr lang="zh-CN" altLang="en-US" dirty="0"/>
          </a:p>
        </p:txBody>
      </p:sp>
      <p:sp>
        <p:nvSpPr>
          <p:cNvPr id="320" name="矩形 319"/>
          <p:cNvSpPr/>
          <p:nvPr/>
        </p:nvSpPr>
        <p:spPr>
          <a:xfrm>
            <a:off x="9239266" y="2403618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全局规划</a:t>
            </a:r>
            <a:endParaRPr lang="zh-CN" altLang="en-US" sz="1400" dirty="0"/>
          </a:p>
        </p:txBody>
      </p:sp>
      <p:sp>
        <p:nvSpPr>
          <p:cNvPr id="321" name="矩形 320"/>
          <p:cNvSpPr/>
          <p:nvPr/>
        </p:nvSpPr>
        <p:spPr>
          <a:xfrm>
            <a:off x="9239266" y="2948075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生产计划</a:t>
            </a:r>
            <a:endParaRPr lang="zh-CN" altLang="en-US" sz="1400" dirty="0"/>
          </a:p>
        </p:txBody>
      </p:sp>
      <p:sp>
        <p:nvSpPr>
          <p:cNvPr id="322" name="矩形 321"/>
          <p:cNvSpPr/>
          <p:nvPr/>
        </p:nvSpPr>
        <p:spPr>
          <a:xfrm>
            <a:off x="10427698" y="2403618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物料需求</a:t>
            </a:r>
            <a:endParaRPr lang="zh-CN" altLang="en-US" sz="1400" dirty="0"/>
          </a:p>
        </p:txBody>
      </p:sp>
      <p:cxnSp>
        <p:nvCxnSpPr>
          <p:cNvPr id="325" name="直接连接符 324"/>
          <p:cNvCxnSpPr/>
          <p:nvPr/>
        </p:nvCxnSpPr>
        <p:spPr>
          <a:xfrm>
            <a:off x="942031" y="3155443"/>
            <a:ext cx="2379572" cy="0"/>
          </a:xfrm>
          <a:prstGeom prst="line">
            <a:avLst/>
          </a:prstGeom>
          <a:ln>
            <a:solidFill>
              <a:schemeClr val="accent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连接符 325"/>
          <p:cNvCxnSpPr/>
          <p:nvPr/>
        </p:nvCxnSpPr>
        <p:spPr>
          <a:xfrm>
            <a:off x="2117178" y="2610065"/>
            <a:ext cx="0" cy="1084055"/>
          </a:xfrm>
          <a:prstGeom prst="line">
            <a:avLst/>
          </a:prstGeom>
          <a:ln>
            <a:solidFill>
              <a:schemeClr val="accent1"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矩形 327"/>
          <p:cNvSpPr/>
          <p:nvPr/>
        </p:nvSpPr>
        <p:spPr>
          <a:xfrm>
            <a:off x="10427698" y="2948075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堆场规划</a:t>
            </a:r>
            <a:endParaRPr lang="zh-CN" altLang="en-US" sz="1400" dirty="0"/>
          </a:p>
        </p:txBody>
      </p:sp>
      <p:sp>
        <p:nvSpPr>
          <p:cNvPr id="329" name="矩形 328"/>
          <p:cNvSpPr/>
          <p:nvPr/>
        </p:nvSpPr>
        <p:spPr>
          <a:xfrm>
            <a:off x="9239266" y="3497776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发货计划</a:t>
            </a:r>
            <a:endParaRPr lang="zh-CN" altLang="en-US" sz="1400" dirty="0"/>
          </a:p>
        </p:txBody>
      </p:sp>
      <p:sp>
        <p:nvSpPr>
          <p:cNvPr id="330" name="矩形 329"/>
          <p:cNvSpPr/>
          <p:nvPr/>
        </p:nvSpPr>
        <p:spPr>
          <a:xfrm>
            <a:off x="10427698" y="3497776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模板配置</a:t>
            </a:r>
            <a:endParaRPr lang="zh-CN" altLang="en-US" sz="1400" dirty="0"/>
          </a:p>
        </p:txBody>
      </p:sp>
      <p:sp>
        <p:nvSpPr>
          <p:cNvPr id="338" name="箭头: V 形 337"/>
          <p:cNvSpPr/>
          <p:nvPr/>
        </p:nvSpPr>
        <p:spPr>
          <a:xfrm rot="10800000" flipH="1">
            <a:off x="3545313" y="2853670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9" name="箭头: V 形 338"/>
          <p:cNvSpPr/>
          <p:nvPr/>
        </p:nvSpPr>
        <p:spPr>
          <a:xfrm rot="10800000">
            <a:off x="8794408" y="2853670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4" name="矩形 343"/>
          <p:cNvSpPr/>
          <p:nvPr/>
        </p:nvSpPr>
        <p:spPr>
          <a:xfrm>
            <a:off x="7165431" y="967166"/>
            <a:ext cx="1913426" cy="37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阿里云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ECS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3111093" y="967166"/>
            <a:ext cx="1913426" cy="37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LOT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214153" y="1448472"/>
            <a:ext cx="4225796" cy="0"/>
          </a:xfrm>
          <a:prstGeom prst="line">
            <a:avLst/>
          </a:prstGeom>
          <a:ln w="28575">
            <a:solidFill>
              <a:srgbClr val="203864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43" y="1951278"/>
            <a:ext cx="4298197" cy="3223648"/>
          </a:xfrm>
          <a:prstGeom prst="rect">
            <a:avLst/>
          </a:prstGeom>
        </p:spPr>
      </p:pic>
      <p:sp>
        <p:nvSpPr>
          <p:cNvPr id="19" name="文本占位符 30"/>
          <p:cNvSpPr txBox="1"/>
          <p:nvPr/>
        </p:nvSpPr>
        <p:spPr>
          <a:xfrm>
            <a:off x="7643597" y="5251826"/>
            <a:ext cx="2892487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调度室与生产看板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生产监控-中铁沧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 b="-1494"/>
          <a:stretch>
            <a:fillRect/>
          </a:stretch>
        </p:blipFill>
        <p:spPr>
          <a:xfrm>
            <a:off x="655455" y="1951278"/>
            <a:ext cx="5745346" cy="3280056"/>
          </a:xfrm>
          <a:prstGeom prst="rect">
            <a:avLst/>
          </a:prstGeom>
        </p:spPr>
      </p:pic>
      <p:sp>
        <p:nvSpPr>
          <p:cNvPr id="23" name="文本占位符 30"/>
          <p:cNvSpPr txBox="1"/>
          <p:nvPr/>
        </p:nvSpPr>
        <p:spPr>
          <a:xfrm>
            <a:off x="1858433" y="5269525"/>
            <a:ext cx="2892487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生产模拟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97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3549650" y="2125345"/>
            <a:ext cx="372046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河北盖普科技有限公司</a:t>
            </a:r>
            <a:endParaRPr lang="zh-CN" altLang="en-US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10" y="2827655"/>
            <a:ext cx="1694815" cy="1694815"/>
          </a:xfrm>
          <a:prstGeom prst="rect">
            <a:avLst/>
          </a:prstGeom>
        </p:spPr>
      </p:pic>
      <p:sp>
        <p:nvSpPr>
          <p:cNvPr id="10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2848407" y="4522180"/>
            <a:ext cx="163830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微信号：iPC_PMS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4664075" y="2626360"/>
            <a:ext cx="4777740" cy="214249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联系方式：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189 3253 5406  (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同微信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)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联系人：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韩瑞凯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市场总监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邮箱地址：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hrk18932535406@163.com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联系地址：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河北省石家庄市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77705" y="0"/>
            <a:ext cx="2614295" cy="903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963545" y="2164350"/>
            <a:ext cx="449041" cy="382318"/>
            <a:chOff x="569059" y="4563597"/>
            <a:chExt cx="1086561" cy="742949"/>
          </a:xfrm>
          <a:effectLst/>
        </p:grpSpPr>
        <p:sp>
          <p:nvSpPr>
            <p:cNvPr id="6" name="矩形 5"/>
            <p:cNvSpPr/>
            <p:nvPr/>
          </p:nvSpPr>
          <p:spPr>
            <a:xfrm>
              <a:off x="569059" y="4563597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39952" y="4563597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115034" y="4563597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380538" y="4563597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系统目标</a:t>
            </a:r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3814921" y="4799330"/>
            <a:ext cx="3837305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defRPr/>
            </a:pPr>
            <a:r>
              <a:rPr lang="zh-CN" altLang="en-US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工序集合</a:t>
            </a:r>
            <a:r>
              <a:rPr lang="en-US" altLang="zh-CN" sz="1600" b="1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定义各工序操作步骤与质量标准</a:t>
            </a:r>
            <a:endParaRPr lang="zh-CN" altLang="en-US" sz="1400" dirty="0">
              <a:solidFill>
                <a:srgbClr val="3D51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34"/>
          <p:cNvSpPr txBox="1"/>
          <p:nvPr/>
        </p:nvSpPr>
        <p:spPr>
          <a:xfrm>
            <a:off x="3814921" y="3515361"/>
            <a:ext cx="4313555" cy="1041400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基于订单需求下发生产任务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延期计划持续推送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生产工艺指导生产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7" name="文本框 36"/>
          <p:cNvSpPr txBox="1"/>
          <p:nvPr/>
        </p:nvSpPr>
        <p:spPr>
          <a:xfrm>
            <a:off x="3814921" y="1898650"/>
            <a:ext cx="4286250" cy="1144905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订单拉动生产任务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单件追踪，全寿命期数据追踪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一物一码：二维码、RFID芯片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25961" y="1826578"/>
            <a:ext cx="35058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通过项目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订单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工段定义生产订单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根据业务活动实时统计订单进度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图纸集中管理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25961" y="3401695"/>
            <a:ext cx="350583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任务集中派发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以计划为核心追踪计划完成进度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以关键工序反映生产进度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以工序记录反映生产记录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3020" y="3206750"/>
            <a:ext cx="12134850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36"/>
          <p:cNvSpPr txBox="1"/>
          <p:nvPr/>
        </p:nvSpPr>
        <p:spPr>
          <a:xfrm>
            <a:off x="0" y="950595"/>
            <a:ext cx="3469640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当前问题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" name="文本框 36"/>
          <p:cNvSpPr txBox="1"/>
          <p:nvPr/>
        </p:nvSpPr>
        <p:spPr>
          <a:xfrm>
            <a:off x="3469005" y="950595"/>
            <a:ext cx="4603115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解决方式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框 36"/>
          <p:cNvSpPr txBox="1"/>
          <p:nvPr/>
        </p:nvSpPr>
        <p:spPr>
          <a:xfrm>
            <a:off x="8072120" y="950595"/>
            <a:ext cx="4134485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具体方案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36"/>
          <p:cNvSpPr txBox="1"/>
          <p:nvPr/>
        </p:nvSpPr>
        <p:spPr>
          <a:xfrm>
            <a:off x="145415" y="1636077"/>
            <a:ext cx="3234055" cy="1376045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项目订单需求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进度反馈滞后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产品数据无法持续追踪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3" name="文本框 34"/>
          <p:cNvSpPr txBox="1"/>
          <p:nvPr/>
        </p:nvSpPr>
        <p:spPr>
          <a:xfrm>
            <a:off x="145415" y="5533073"/>
            <a:ext cx="2696210" cy="1104265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库房管理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使用不合理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物料品种多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3020" y="5305425"/>
            <a:ext cx="12165965" cy="5715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32"/>
          <p:cNvSpPr txBox="1"/>
          <p:nvPr/>
        </p:nvSpPr>
        <p:spPr>
          <a:xfrm>
            <a:off x="3814921" y="5817235"/>
            <a:ext cx="4054475" cy="908050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lstStyle>
            <a:defPPr>
              <a:defRPr lang="zh-CN"/>
            </a:defPPr>
            <a:lvl1pPr algn="r">
              <a:defRPr sz="2400" b="1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产品赋码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342900" indent="-342900"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以空间管理库房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25961" y="5716586"/>
            <a:ext cx="34036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堆场空间以可视化图形划分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手持终端批量入库与出库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4"/>
          <p:cNvSpPr txBox="1"/>
          <p:nvPr/>
        </p:nvSpPr>
        <p:spPr>
          <a:xfrm>
            <a:off x="145415" y="3197542"/>
            <a:ext cx="3223260" cy="2075180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生产任务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计划延期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生产过程管理混乱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工序与产品质量把控不严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7" grpId="0"/>
      <p:bldP spid="7" grpId="0"/>
      <p:bldP spid="24" grpId="0"/>
      <p:bldP spid="3" grpId="0" bldLvl="0" animBg="1"/>
      <p:bldP spid="4" grpId="0" bldLvl="0" animBg="1"/>
      <p:bldP spid="5" grpId="0" bldLvl="0" animBg="1"/>
      <p:bldP spid="9" grpId="0"/>
      <p:bldP spid="13" grpId="0"/>
      <p:bldP spid="16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公司介绍</a:t>
            </a:r>
            <a:endParaRPr lang="zh-CN" altLang="en-US"/>
          </a:p>
        </p:txBody>
      </p:sp>
      <p:sp>
        <p:nvSpPr>
          <p:cNvPr id="3" name="Oval 5"/>
          <p:cNvSpPr>
            <a:spLocks noChangeArrowheads="1"/>
          </p:cNvSpPr>
          <p:nvPr/>
        </p:nvSpPr>
        <p:spPr bwMode="auto">
          <a:xfrm>
            <a:off x="1297056" y="1568545"/>
            <a:ext cx="1604767" cy="1604767"/>
          </a:xfrm>
          <a:prstGeom prst="ellipse">
            <a:avLst/>
          </a:prstGeom>
          <a:solidFill>
            <a:srgbClr val="558ED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5485387" y="1568545"/>
            <a:ext cx="1604767" cy="16047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6417" tIns="48208" rIns="96417" bIns="48208" numCol="1" anchor="t" anchorCtr="0" compatLnSpc="1"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Group 98"/>
          <p:cNvGrpSpPr/>
          <p:nvPr/>
        </p:nvGrpSpPr>
        <p:grpSpPr>
          <a:xfrm>
            <a:off x="5302895" y="1386053"/>
            <a:ext cx="1969750" cy="1969750"/>
            <a:chOff x="3800237" y="2257147"/>
            <a:chExt cx="1868076" cy="1868076"/>
          </a:xfrm>
          <a:solidFill>
            <a:srgbClr val="002060"/>
          </a:solidFill>
        </p:grpSpPr>
        <p:sp>
          <p:nvSpPr>
            <p:cNvPr id="6" name="Freeform 99"/>
            <p:cNvSpPr/>
            <p:nvPr/>
          </p:nvSpPr>
          <p:spPr bwMode="auto">
            <a:xfrm>
              <a:off x="5176020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100"/>
            <p:cNvSpPr/>
            <p:nvPr/>
          </p:nvSpPr>
          <p:spPr bwMode="auto">
            <a:xfrm>
              <a:off x="4756252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01"/>
            <p:cNvSpPr/>
            <p:nvPr/>
          </p:nvSpPr>
          <p:spPr bwMode="auto">
            <a:xfrm>
              <a:off x="5477110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02"/>
            <p:cNvSpPr/>
            <p:nvPr/>
          </p:nvSpPr>
          <p:spPr bwMode="auto">
            <a:xfrm>
              <a:off x="5477110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03"/>
            <p:cNvSpPr/>
            <p:nvPr/>
          </p:nvSpPr>
          <p:spPr bwMode="auto">
            <a:xfrm>
              <a:off x="5176020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04"/>
            <p:cNvSpPr/>
            <p:nvPr/>
          </p:nvSpPr>
          <p:spPr bwMode="auto">
            <a:xfrm>
              <a:off x="4756252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05"/>
            <p:cNvSpPr/>
            <p:nvPr/>
          </p:nvSpPr>
          <p:spPr bwMode="auto">
            <a:xfrm>
              <a:off x="4287036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06"/>
            <p:cNvSpPr/>
            <p:nvPr/>
          </p:nvSpPr>
          <p:spPr bwMode="auto">
            <a:xfrm>
              <a:off x="3937595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7"/>
            <p:cNvSpPr/>
            <p:nvPr/>
          </p:nvSpPr>
          <p:spPr bwMode="auto">
            <a:xfrm>
              <a:off x="3800237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08"/>
            <p:cNvSpPr/>
            <p:nvPr/>
          </p:nvSpPr>
          <p:spPr bwMode="auto">
            <a:xfrm>
              <a:off x="3800237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09"/>
            <p:cNvSpPr/>
            <p:nvPr/>
          </p:nvSpPr>
          <p:spPr bwMode="auto">
            <a:xfrm>
              <a:off x="3937595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10"/>
            <p:cNvSpPr/>
            <p:nvPr/>
          </p:nvSpPr>
          <p:spPr bwMode="auto">
            <a:xfrm>
              <a:off x="4287036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9686072" y="1568545"/>
            <a:ext cx="1604767" cy="16047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96417" tIns="48208" rIns="96417" bIns="48208" numCol="1" anchor="t" anchorCtr="0" compatLnSpc="1"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3" name="Group 126"/>
          <p:cNvGrpSpPr/>
          <p:nvPr/>
        </p:nvGrpSpPr>
        <p:grpSpPr>
          <a:xfrm>
            <a:off x="9503579" y="1386053"/>
            <a:ext cx="1969750" cy="1969750"/>
            <a:chOff x="9237196" y="2257147"/>
            <a:chExt cx="1868076" cy="1868076"/>
          </a:xfrm>
          <a:solidFill>
            <a:srgbClr val="00B050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10612979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7"/>
            <p:cNvSpPr/>
            <p:nvPr/>
          </p:nvSpPr>
          <p:spPr bwMode="auto">
            <a:xfrm>
              <a:off x="10193211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8"/>
            <p:cNvSpPr/>
            <p:nvPr/>
          </p:nvSpPr>
          <p:spPr bwMode="auto">
            <a:xfrm>
              <a:off x="10914069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10914069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10"/>
            <p:cNvSpPr/>
            <p:nvPr/>
          </p:nvSpPr>
          <p:spPr bwMode="auto">
            <a:xfrm>
              <a:off x="10612979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10193211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12"/>
            <p:cNvSpPr/>
            <p:nvPr/>
          </p:nvSpPr>
          <p:spPr bwMode="auto">
            <a:xfrm>
              <a:off x="9723995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9374554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9237196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9237196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9374554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9723995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139"/>
          <p:cNvGrpSpPr/>
          <p:nvPr/>
        </p:nvGrpSpPr>
        <p:grpSpPr>
          <a:xfrm>
            <a:off x="1114564" y="1386053"/>
            <a:ext cx="1969750" cy="1969750"/>
            <a:chOff x="1119258" y="2257147"/>
            <a:chExt cx="1868076" cy="1868076"/>
          </a:xfrm>
          <a:solidFill>
            <a:srgbClr val="558ED5"/>
          </a:solidFill>
        </p:grpSpPr>
        <p:sp>
          <p:nvSpPr>
            <p:cNvPr id="47" name="Freeform 6"/>
            <p:cNvSpPr/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7"/>
            <p:cNvSpPr/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8"/>
            <p:cNvSpPr/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9"/>
            <p:cNvSpPr/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10"/>
            <p:cNvSpPr/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11"/>
            <p:cNvSpPr/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12"/>
            <p:cNvSpPr/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13"/>
            <p:cNvSpPr/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14"/>
            <p:cNvSpPr/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15"/>
            <p:cNvSpPr/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16"/>
            <p:cNvSpPr/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17"/>
            <p:cNvSpPr/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9" name="TextBox 152"/>
          <p:cNvSpPr txBox="1"/>
          <p:nvPr/>
        </p:nvSpPr>
        <p:spPr>
          <a:xfrm>
            <a:off x="987397" y="3686176"/>
            <a:ext cx="2224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河北盖普科技有限公司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TextBox 153"/>
          <p:cNvSpPr txBox="1"/>
          <p:nvPr/>
        </p:nvSpPr>
        <p:spPr>
          <a:xfrm>
            <a:off x="593228" y="4753588"/>
            <a:ext cx="299718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业务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：专注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打造制造业工厂产品生命周期信息一站式系统生产管理系统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帮助工厂提高生产柔性，缩短交付周期，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使命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：助力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中国制造业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全面转型为数字化、智能化的“智造业”。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154"/>
          <p:cNvSpPr txBox="1"/>
          <p:nvPr/>
        </p:nvSpPr>
        <p:spPr>
          <a:xfrm>
            <a:off x="4810006" y="3692177"/>
            <a:ext cx="3235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服务器租赁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&amp;&amp; 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操作终端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TextBox 155"/>
          <p:cNvSpPr txBox="1"/>
          <p:nvPr/>
        </p:nvSpPr>
        <p:spPr>
          <a:xfrm>
            <a:off x="4674751" y="4815491"/>
            <a:ext cx="37350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通过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云服务器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为客户提供稳定、高效、安全的云平台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手持终端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PDA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、扫码枪、智能手机、标签打印机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办公耗材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：标签打印纸、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RFID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芯片卡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工位终端：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一体机、大屏看板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58"/>
          <p:cNvSpPr txBox="1"/>
          <p:nvPr/>
        </p:nvSpPr>
        <p:spPr>
          <a:xfrm>
            <a:off x="9260683" y="3686176"/>
            <a:ext cx="2455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数据运营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&amp; 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系统定制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550799" y="2186778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专业队伍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677535" y="2186778"/>
            <a:ext cx="1220470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硬件支持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664224" y="2186778"/>
            <a:ext cx="1648460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技术服务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27380" y="4176395"/>
            <a:ext cx="685165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391920" y="4168775"/>
            <a:ext cx="666750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办公工具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2138045" y="4168775"/>
            <a:ext cx="666750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仓储管理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987806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手持终端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9196070" y="4201160"/>
            <a:ext cx="126365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数据备份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9195435" y="4780280"/>
            <a:ext cx="1246505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数据迁移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9196070" y="53263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数据还原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0511790" y="420116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二次开发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0511790" y="47802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定制开发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10511790" y="53263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系统运营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59130" y="4744085"/>
            <a:ext cx="2903220" cy="0"/>
          </a:xfrm>
          <a:prstGeom prst="line">
            <a:avLst/>
          </a:prstGeom>
          <a:solidFill>
            <a:srgbClr val="558ED5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圆角矩形 87"/>
          <p:cNvSpPr/>
          <p:nvPr/>
        </p:nvSpPr>
        <p:spPr>
          <a:xfrm>
            <a:off x="5727581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6467356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边缘终端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7207131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办公耗材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9195435" y="5942330"/>
            <a:ext cx="255270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项目申报咨询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2884170" y="4168775"/>
            <a:ext cx="666750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设备管理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4929386" y="4750086"/>
            <a:ext cx="2903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149759" y="1613680"/>
            <a:ext cx="2954039" cy="651558"/>
            <a:chOff x="1166554" y="1302414"/>
            <a:chExt cx="2954039" cy="651558"/>
          </a:xfrm>
        </p:grpSpPr>
        <p:grpSp>
          <p:nvGrpSpPr>
            <p:cNvPr id="2" name="组合 1"/>
            <p:cNvGrpSpPr/>
            <p:nvPr/>
          </p:nvGrpSpPr>
          <p:grpSpPr>
            <a:xfrm>
              <a:off x="1166554" y="1328150"/>
              <a:ext cx="599932" cy="600087"/>
              <a:chOff x="1661554" y="1348443"/>
              <a:chExt cx="599932" cy="600087"/>
            </a:xfrm>
          </p:grpSpPr>
          <p:sp>
            <p:nvSpPr>
              <p:cNvPr id="13" name="Oval 1"/>
              <p:cNvSpPr/>
              <p:nvPr/>
            </p:nvSpPr>
            <p:spPr bwMode="auto">
              <a:xfrm>
                <a:off x="1661554" y="1348443"/>
                <a:ext cx="599932" cy="60008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3" name="Freeform: Shape 17"/>
              <p:cNvSpPr>
                <a:spLocks noChangeAspect="1"/>
              </p:cNvSpPr>
              <p:nvPr/>
            </p:nvSpPr>
            <p:spPr bwMode="auto">
              <a:xfrm>
                <a:off x="1820675" y="1513729"/>
                <a:ext cx="281689" cy="26951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20" y="19326"/>
                    </a:moveTo>
                    <a:cubicBezTo>
                      <a:pt x="21574" y="19434"/>
                      <a:pt x="21599" y="19552"/>
                      <a:pt x="21599" y="19677"/>
                    </a:cubicBezTo>
                    <a:cubicBezTo>
                      <a:pt x="21599" y="19974"/>
                      <a:pt x="21492" y="20237"/>
                      <a:pt x="21274" y="20463"/>
                    </a:cubicBezTo>
                    <a:lnTo>
                      <a:pt x="20490" y="21235"/>
                    </a:lnTo>
                    <a:cubicBezTo>
                      <a:pt x="20281" y="21461"/>
                      <a:pt x="20026" y="21574"/>
                      <a:pt x="19720" y="21574"/>
                    </a:cubicBezTo>
                    <a:lnTo>
                      <a:pt x="19664" y="21574"/>
                    </a:lnTo>
                    <a:cubicBezTo>
                      <a:pt x="19350" y="21537"/>
                      <a:pt x="19081" y="21396"/>
                      <a:pt x="18866" y="21153"/>
                    </a:cubicBezTo>
                    <a:lnTo>
                      <a:pt x="12700" y="13222"/>
                    </a:lnTo>
                    <a:cubicBezTo>
                      <a:pt x="11958" y="13870"/>
                      <a:pt x="11265" y="14438"/>
                      <a:pt x="10623" y="14927"/>
                    </a:cubicBezTo>
                    <a:cubicBezTo>
                      <a:pt x="9975" y="15413"/>
                      <a:pt x="9366" y="15835"/>
                      <a:pt x="8789" y="16188"/>
                    </a:cubicBezTo>
                    <a:lnTo>
                      <a:pt x="9261" y="19988"/>
                    </a:lnTo>
                    <a:lnTo>
                      <a:pt x="9261" y="20124"/>
                    </a:lnTo>
                    <a:cubicBezTo>
                      <a:pt x="9261" y="20423"/>
                      <a:pt x="9162" y="20672"/>
                      <a:pt x="8964" y="20870"/>
                    </a:cubicBezTo>
                    <a:lnTo>
                      <a:pt x="8546" y="21289"/>
                    </a:lnTo>
                    <a:cubicBezTo>
                      <a:pt x="8339" y="21498"/>
                      <a:pt x="8076" y="21599"/>
                      <a:pt x="7762" y="21599"/>
                    </a:cubicBezTo>
                    <a:lnTo>
                      <a:pt x="7705" y="21599"/>
                    </a:lnTo>
                    <a:cubicBezTo>
                      <a:pt x="7354" y="21563"/>
                      <a:pt x="7088" y="21424"/>
                      <a:pt x="6907" y="21178"/>
                    </a:cubicBezTo>
                    <a:lnTo>
                      <a:pt x="4131" y="17500"/>
                    </a:lnTo>
                    <a:lnTo>
                      <a:pt x="418" y="14695"/>
                    </a:lnTo>
                    <a:cubicBezTo>
                      <a:pt x="155" y="14472"/>
                      <a:pt x="16" y="14201"/>
                      <a:pt x="0" y="13884"/>
                    </a:cubicBezTo>
                    <a:lnTo>
                      <a:pt x="0" y="13833"/>
                    </a:lnTo>
                    <a:cubicBezTo>
                      <a:pt x="0" y="13550"/>
                      <a:pt x="104" y="13293"/>
                      <a:pt x="311" y="13059"/>
                    </a:cubicBezTo>
                    <a:lnTo>
                      <a:pt x="715" y="12668"/>
                    </a:lnTo>
                    <a:cubicBezTo>
                      <a:pt x="897" y="12439"/>
                      <a:pt x="1151" y="12332"/>
                      <a:pt x="1477" y="12340"/>
                    </a:cubicBezTo>
                    <a:cubicBezTo>
                      <a:pt x="1550" y="12340"/>
                      <a:pt x="1596" y="12352"/>
                      <a:pt x="1612" y="12369"/>
                    </a:cubicBezTo>
                    <a:lnTo>
                      <a:pt x="5407" y="12801"/>
                    </a:lnTo>
                    <a:cubicBezTo>
                      <a:pt x="5761" y="12233"/>
                      <a:pt x="6180" y="11625"/>
                      <a:pt x="6672" y="10983"/>
                    </a:cubicBezTo>
                    <a:cubicBezTo>
                      <a:pt x="7167" y="10336"/>
                      <a:pt x="7733" y="9655"/>
                      <a:pt x="8376" y="8931"/>
                    </a:cubicBezTo>
                    <a:lnTo>
                      <a:pt x="478" y="2748"/>
                    </a:lnTo>
                    <a:cubicBezTo>
                      <a:pt x="195" y="2521"/>
                      <a:pt x="59" y="2256"/>
                      <a:pt x="59" y="1950"/>
                    </a:cubicBezTo>
                    <a:lnTo>
                      <a:pt x="59" y="1894"/>
                    </a:lnTo>
                    <a:cubicBezTo>
                      <a:pt x="59" y="1614"/>
                      <a:pt x="161" y="1354"/>
                      <a:pt x="370" y="1111"/>
                    </a:cubicBezTo>
                    <a:lnTo>
                      <a:pt x="1140" y="336"/>
                    </a:lnTo>
                    <a:cubicBezTo>
                      <a:pt x="1383" y="130"/>
                      <a:pt x="1641" y="25"/>
                      <a:pt x="1910" y="25"/>
                    </a:cubicBezTo>
                    <a:lnTo>
                      <a:pt x="2088" y="25"/>
                    </a:lnTo>
                    <a:cubicBezTo>
                      <a:pt x="2153" y="25"/>
                      <a:pt x="2215" y="45"/>
                      <a:pt x="2269" y="79"/>
                    </a:cubicBezTo>
                    <a:lnTo>
                      <a:pt x="13147" y="4045"/>
                    </a:lnTo>
                    <a:lnTo>
                      <a:pt x="15193" y="2030"/>
                    </a:lnTo>
                    <a:cubicBezTo>
                      <a:pt x="15827" y="1396"/>
                      <a:pt x="16551" y="901"/>
                      <a:pt x="17375" y="540"/>
                    </a:cubicBezTo>
                    <a:cubicBezTo>
                      <a:pt x="18195" y="180"/>
                      <a:pt x="18951" y="0"/>
                      <a:pt x="19636" y="0"/>
                    </a:cubicBezTo>
                    <a:cubicBezTo>
                      <a:pt x="20284" y="0"/>
                      <a:pt x="20779" y="166"/>
                      <a:pt x="21113" y="500"/>
                    </a:cubicBezTo>
                    <a:cubicBezTo>
                      <a:pt x="21291" y="661"/>
                      <a:pt x="21418" y="870"/>
                      <a:pt x="21492" y="1125"/>
                    </a:cubicBezTo>
                    <a:cubicBezTo>
                      <a:pt x="21563" y="1374"/>
                      <a:pt x="21599" y="1659"/>
                      <a:pt x="21599" y="1973"/>
                    </a:cubicBezTo>
                    <a:cubicBezTo>
                      <a:pt x="21599" y="2660"/>
                      <a:pt x="21424" y="3415"/>
                      <a:pt x="21076" y="4235"/>
                    </a:cubicBezTo>
                    <a:cubicBezTo>
                      <a:pt x="20728" y="5055"/>
                      <a:pt x="20230" y="5778"/>
                      <a:pt x="19582" y="6400"/>
                    </a:cubicBezTo>
                    <a:lnTo>
                      <a:pt x="17547" y="8456"/>
                    </a:lnTo>
                    <a:lnTo>
                      <a:pt x="21520" y="193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41" name="TextBox 56"/>
            <p:cNvSpPr txBox="1"/>
            <p:nvPr/>
          </p:nvSpPr>
          <p:spPr>
            <a:xfrm>
              <a:off x="1817574" y="1302414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2" name="TextBox 57"/>
            <p:cNvSpPr txBox="1"/>
            <p:nvPr/>
          </p:nvSpPr>
          <p:spPr>
            <a:xfrm>
              <a:off x="1817574" y="1708384"/>
              <a:ext cx="2303019" cy="245588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产品调研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产品运营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248338" y="2902399"/>
            <a:ext cx="2960134" cy="635146"/>
            <a:chOff x="1174233" y="4024134"/>
            <a:chExt cx="2960134" cy="635146"/>
          </a:xfrm>
        </p:grpSpPr>
        <p:grpSp>
          <p:nvGrpSpPr>
            <p:cNvPr id="7" name="组合 6"/>
            <p:cNvGrpSpPr/>
            <p:nvPr/>
          </p:nvGrpSpPr>
          <p:grpSpPr>
            <a:xfrm>
              <a:off x="1174233" y="4035966"/>
              <a:ext cx="599932" cy="600087"/>
              <a:chOff x="9829006" y="1355338"/>
              <a:chExt cx="599932" cy="600087"/>
            </a:xfrm>
          </p:grpSpPr>
          <p:sp>
            <p:nvSpPr>
              <p:cNvPr id="14" name="Oval 3"/>
              <p:cNvSpPr/>
              <p:nvPr/>
            </p:nvSpPr>
            <p:spPr bwMode="auto">
              <a:xfrm>
                <a:off x="9829006" y="1355338"/>
                <a:ext cx="599932" cy="600087"/>
              </a:xfrm>
              <a:prstGeom prst="ellipse">
                <a:avLst/>
              </a:prstGeom>
              <a:solidFill>
                <a:srgbClr val="F79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1" name="Freeform: Shape 15"/>
              <p:cNvSpPr>
                <a:spLocks noChangeAspect="1"/>
              </p:cNvSpPr>
              <p:nvPr/>
            </p:nvSpPr>
            <p:spPr bwMode="auto">
              <a:xfrm>
                <a:off x="9979177" y="1549456"/>
                <a:ext cx="299587" cy="2394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84" y="0"/>
                    </a:moveTo>
                    <a:cubicBezTo>
                      <a:pt x="20941" y="0"/>
                      <a:pt x="21159" y="103"/>
                      <a:pt x="21335" y="310"/>
                    </a:cubicBezTo>
                    <a:cubicBezTo>
                      <a:pt x="21511" y="518"/>
                      <a:pt x="21599" y="760"/>
                      <a:pt x="21599" y="1048"/>
                    </a:cubicBezTo>
                    <a:lnTo>
                      <a:pt x="21599" y="16238"/>
                    </a:lnTo>
                    <a:cubicBezTo>
                      <a:pt x="21599" y="16523"/>
                      <a:pt x="21511" y="16767"/>
                      <a:pt x="21335" y="16969"/>
                    </a:cubicBezTo>
                    <a:cubicBezTo>
                      <a:pt x="21161" y="17173"/>
                      <a:pt x="20943" y="17274"/>
                      <a:pt x="20684" y="17274"/>
                    </a:cubicBezTo>
                    <a:lnTo>
                      <a:pt x="19807" y="17274"/>
                    </a:lnTo>
                    <a:lnTo>
                      <a:pt x="19807" y="17369"/>
                    </a:lnTo>
                    <a:cubicBezTo>
                      <a:pt x="19807" y="17948"/>
                      <a:pt x="19709" y="18498"/>
                      <a:pt x="19513" y="19017"/>
                    </a:cubicBezTo>
                    <a:cubicBezTo>
                      <a:pt x="19317" y="19535"/>
                      <a:pt x="19060" y="19984"/>
                      <a:pt x="18746" y="20361"/>
                    </a:cubicBezTo>
                    <a:cubicBezTo>
                      <a:pt x="18433" y="20738"/>
                      <a:pt x="18051" y="21038"/>
                      <a:pt x="17608" y="21263"/>
                    </a:cubicBezTo>
                    <a:cubicBezTo>
                      <a:pt x="17167" y="21487"/>
                      <a:pt x="16697" y="21599"/>
                      <a:pt x="16197" y="21599"/>
                    </a:cubicBezTo>
                    <a:cubicBezTo>
                      <a:pt x="15705" y="21599"/>
                      <a:pt x="15237" y="21487"/>
                      <a:pt x="14796" y="21263"/>
                    </a:cubicBezTo>
                    <a:cubicBezTo>
                      <a:pt x="14353" y="21038"/>
                      <a:pt x="13973" y="20738"/>
                      <a:pt x="13653" y="20361"/>
                    </a:cubicBezTo>
                    <a:cubicBezTo>
                      <a:pt x="13332" y="19984"/>
                      <a:pt x="13077" y="19535"/>
                      <a:pt x="12886" y="19017"/>
                    </a:cubicBezTo>
                    <a:cubicBezTo>
                      <a:pt x="12695" y="18498"/>
                      <a:pt x="12600" y="17948"/>
                      <a:pt x="12600" y="17369"/>
                    </a:cubicBezTo>
                    <a:lnTo>
                      <a:pt x="12600" y="17274"/>
                    </a:lnTo>
                    <a:lnTo>
                      <a:pt x="9000" y="17274"/>
                    </a:lnTo>
                    <a:lnTo>
                      <a:pt x="9000" y="17369"/>
                    </a:lnTo>
                    <a:cubicBezTo>
                      <a:pt x="9000" y="17948"/>
                      <a:pt x="8904" y="18498"/>
                      <a:pt x="8713" y="19017"/>
                    </a:cubicBezTo>
                    <a:cubicBezTo>
                      <a:pt x="8522" y="19535"/>
                      <a:pt x="8265" y="19984"/>
                      <a:pt x="7946" y="20361"/>
                    </a:cubicBezTo>
                    <a:cubicBezTo>
                      <a:pt x="7628" y="20738"/>
                      <a:pt x="7244" y="21038"/>
                      <a:pt x="6803" y="21263"/>
                    </a:cubicBezTo>
                    <a:cubicBezTo>
                      <a:pt x="6360" y="21487"/>
                      <a:pt x="5894" y="21599"/>
                      <a:pt x="5402" y="21599"/>
                    </a:cubicBezTo>
                    <a:cubicBezTo>
                      <a:pt x="4910" y="21599"/>
                      <a:pt x="4442" y="21487"/>
                      <a:pt x="4004" y="21263"/>
                    </a:cubicBezTo>
                    <a:cubicBezTo>
                      <a:pt x="3558" y="21038"/>
                      <a:pt x="3178" y="20738"/>
                      <a:pt x="2857" y="20361"/>
                    </a:cubicBezTo>
                    <a:cubicBezTo>
                      <a:pt x="2537" y="19984"/>
                      <a:pt x="2282" y="19535"/>
                      <a:pt x="2091" y="19017"/>
                    </a:cubicBezTo>
                    <a:cubicBezTo>
                      <a:pt x="1900" y="18498"/>
                      <a:pt x="1804" y="17948"/>
                      <a:pt x="1804" y="17369"/>
                    </a:cubicBezTo>
                    <a:lnTo>
                      <a:pt x="1804" y="17274"/>
                    </a:lnTo>
                    <a:lnTo>
                      <a:pt x="891" y="17274"/>
                    </a:lnTo>
                    <a:cubicBezTo>
                      <a:pt x="646" y="17274"/>
                      <a:pt x="438" y="17168"/>
                      <a:pt x="262" y="16960"/>
                    </a:cubicBezTo>
                    <a:cubicBezTo>
                      <a:pt x="88" y="16756"/>
                      <a:pt x="0" y="16514"/>
                      <a:pt x="0" y="16238"/>
                    </a:cubicBezTo>
                    <a:lnTo>
                      <a:pt x="0" y="10668"/>
                    </a:lnTo>
                    <a:cubicBezTo>
                      <a:pt x="0" y="10441"/>
                      <a:pt x="26" y="10205"/>
                      <a:pt x="68" y="9960"/>
                    </a:cubicBezTo>
                    <a:cubicBezTo>
                      <a:pt x="117" y="9715"/>
                      <a:pt x="186" y="9474"/>
                      <a:pt x="274" y="9229"/>
                    </a:cubicBezTo>
                    <a:cubicBezTo>
                      <a:pt x="364" y="8984"/>
                      <a:pt x="470" y="8751"/>
                      <a:pt x="592" y="8526"/>
                    </a:cubicBezTo>
                    <a:cubicBezTo>
                      <a:pt x="712" y="8301"/>
                      <a:pt x="837" y="8114"/>
                      <a:pt x="959" y="7964"/>
                    </a:cubicBezTo>
                    <a:lnTo>
                      <a:pt x="3573" y="4906"/>
                    </a:lnTo>
                    <a:cubicBezTo>
                      <a:pt x="3697" y="4759"/>
                      <a:pt x="3857" y="4613"/>
                      <a:pt x="4053" y="4474"/>
                    </a:cubicBezTo>
                    <a:cubicBezTo>
                      <a:pt x="4248" y="4330"/>
                      <a:pt x="4449" y="4209"/>
                      <a:pt x="4657" y="4109"/>
                    </a:cubicBezTo>
                    <a:cubicBezTo>
                      <a:pt x="4863" y="4005"/>
                      <a:pt x="5071" y="3927"/>
                      <a:pt x="5277" y="3867"/>
                    </a:cubicBezTo>
                    <a:cubicBezTo>
                      <a:pt x="5485" y="3806"/>
                      <a:pt x="5686" y="3775"/>
                      <a:pt x="5882" y="3775"/>
                    </a:cubicBezTo>
                    <a:lnTo>
                      <a:pt x="6820" y="3775"/>
                    </a:lnTo>
                    <a:lnTo>
                      <a:pt x="6820" y="1048"/>
                    </a:lnTo>
                    <a:cubicBezTo>
                      <a:pt x="6820" y="760"/>
                      <a:pt x="6908" y="518"/>
                      <a:pt x="7082" y="310"/>
                    </a:cubicBezTo>
                    <a:cubicBezTo>
                      <a:pt x="7258" y="103"/>
                      <a:pt x="7464" y="0"/>
                      <a:pt x="7699" y="0"/>
                    </a:cubicBezTo>
                    <a:lnTo>
                      <a:pt x="20684" y="0"/>
                    </a:lnTo>
                    <a:close/>
                    <a:moveTo>
                      <a:pt x="6791" y="6438"/>
                    </a:moveTo>
                    <a:lnTo>
                      <a:pt x="5877" y="6438"/>
                    </a:lnTo>
                    <a:cubicBezTo>
                      <a:pt x="5799" y="6438"/>
                      <a:pt x="5676" y="6478"/>
                      <a:pt x="5510" y="6550"/>
                    </a:cubicBezTo>
                    <a:cubicBezTo>
                      <a:pt x="5341" y="6625"/>
                      <a:pt x="5223" y="6703"/>
                      <a:pt x="5152" y="6784"/>
                    </a:cubicBezTo>
                    <a:lnTo>
                      <a:pt x="2539" y="9830"/>
                    </a:lnTo>
                    <a:cubicBezTo>
                      <a:pt x="2478" y="9902"/>
                      <a:pt x="2412" y="10040"/>
                      <a:pt x="2351" y="10239"/>
                    </a:cubicBezTo>
                    <a:cubicBezTo>
                      <a:pt x="2289" y="10435"/>
                      <a:pt x="2257" y="10579"/>
                      <a:pt x="2257" y="10671"/>
                    </a:cubicBezTo>
                    <a:lnTo>
                      <a:pt x="2257" y="11527"/>
                    </a:lnTo>
                    <a:lnTo>
                      <a:pt x="6795" y="11527"/>
                    </a:lnTo>
                    <a:lnTo>
                      <a:pt x="6795" y="6438"/>
                    </a:lnTo>
                    <a:close/>
                    <a:moveTo>
                      <a:pt x="5395" y="18942"/>
                    </a:moveTo>
                    <a:cubicBezTo>
                      <a:pt x="5760" y="18942"/>
                      <a:pt x="6075" y="18789"/>
                      <a:pt x="6340" y="18481"/>
                    </a:cubicBezTo>
                    <a:cubicBezTo>
                      <a:pt x="6600" y="18173"/>
                      <a:pt x="6732" y="17804"/>
                      <a:pt x="6732" y="17372"/>
                    </a:cubicBezTo>
                    <a:cubicBezTo>
                      <a:pt x="6732" y="16940"/>
                      <a:pt x="6600" y="16569"/>
                      <a:pt x="6340" y="16252"/>
                    </a:cubicBezTo>
                    <a:cubicBezTo>
                      <a:pt x="6078" y="15944"/>
                      <a:pt x="5762" y="15786"/>
                      <a:pt x="5395" y="15786"/>
                    </a:cubicBezTo>
                    <a:cubicBezTo>
                      <a:pt x="5027" y="15786"/>
                      <a:pt x="4714" y="15941"/>
                      <a:pt x="4444" y="16246"/>
                    </a:cubicBezTo>
                    <a:cubicBezTo>
                      <a:pt x="4180" y="16557"/>
                      <a:pt x="4045" y="16932"/>
                      <a:pt x="4045" y="17372"/>
                    </a:cubicBezTo>
                    <a:cubicBezTo>
                      <a:pt x="4045" y="17804"/>
                      <a:pt x="4180" y="18173"/>
                      <a:pt x="4444" y="18481"/>
                    </a:cubicBezTo>
                    <a:cubicBezTo>
                      <a:pt x="4714" y="18789"/>
                      <a:pt x="5027" y="18942"/>
                      <a:pt x="5395" y="18942"/>
                    </a:cubicBezTo>
                    <a:moveTo>
                      <a:pt x="16195" y="18942"/>
                    </a:moveTo>
                    <a:cubicBezTo>
                      <a:pt x="16560" y="18942"/>
                      <a:pt x="16878" y="18789"/>
                      <a:pt x="17145" y="18481"/>
                    </a:cubicBezTo>
                    <a:cubicBezTo>
                      <a:pt x="17409" y="18173"/>
                      <a:pt x="17544" y="17804"/>
                      <a:pt x="17544" y="17372"/>
                    </a:cubicBezTo>
                    <a:cubicBezTo>
                      <a:pt x="17544" y="16940"/>
                      <a:pt x="17412" y="16569"/>
                      <a:pt x="17150" y="16252"/>
                    </a:cubicBezTo>
                    <a:cubicBezTo>
                      <a:pt x="16890" y="15944"/>
                      <a:pt x="16572" y="15786"/>
                      <a:pt x="16195" y="15786"/>
                    </a:cubicBezTo>
                    <a:cubicBezTo>
                      <a:pt x="15827" y="15786"/>
                      <a:pt x="15514" y="15941"/>
                      <a:pt x="15249" y="16246"/>
                    </a:cubicBezTo>
                    <a:cubicBezTo>
                      <a:pt x="14990" y="16557"/>
                      <a:pt x="14857" y="16932"/>
                      <a:pt x="14857" y="17372"/>
                    </a:cubicBezTo>
                    <a:cubicBezTo>
                      <a:pt x="14857" y="17804"/>
                      <a:pt x="14990" y="18173"/>
                      <a:pt x="15249" y="18481"/>
                    </a:cubicBezTo>
                    <a:cubicBezTo>
                      <a:pt x="15511" y="18789"/>
                      <a:pt x="15825" y="18942"/>
                      <a:pt x="16195" y="1894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9" name="TextBox 59"/>
            <p:cNvSpPr txBox="1"/>
            <p:nvPr/>
          </p:nvSpPr>
          <p:spPr>
            <a:xfrm>
              <a:off x="1831348" y="4024134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实施组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0" name="TextBox 60"/>
            <p:cNvSpPr txBox="1"/>
            <p:nvPr/>
          </p:nvSpPr>
          <p:spPr>
            <a:xfrm>
              <a:off x="1831348" y="4340938"/>
              <a:ext cx="2303019" cy="318342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系统实施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业务开展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248338" y="4134012"/>
            <a:ext cx="2949148" cy="635967"/>
            <a:chOff x="1185219" y="4841745"/>
            <a:chExt cx="2949148" cy="635967"/>
          </a:xfrm>
        </p:grpSpPr>
        <p:grpSp>
          <p:nvGrpSpPr>
            <p:cNvPr id="6" name="组合 5"/>
            <p:cNvGrpSpPr/>
            <p:nvPr/>
          </p:nvGrpSpPr>
          <p:grpSpPr>
            <a:xfrm>
              <a:off x="1185219" y="4877625"/>
              <a:ext cx="599932" cy="600087"/>
              <a:chOff x="9517219" y="3085444"/>
              <a:chExt cx="599932" cy="600087"/>
            </a:xfrm>
          </p:grpSpPr>
          <p:sp>
            <p:nvSpPr>
              <p:cNvPr id="17" name="Oval 9"/>
              <p:cNvSpPr/>
              <p:nvPr/>
            </p:nvSpPr>
            <p:spPr bwMode="auto">
              <a:xfrm>
                <a:off x="9517219" y="3085444"/>
                <a:ext cx="599932" cy="600087"/>
              </a:xfrm>
              <a:prstGeom prst="ellipse">
                <a:avLst/>
              </a:prstGeom>
              <a:solidFill>
                <a:srgbClr val="4BAC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2" name="Freeform: Shape 16"/>
              <p:cNvSpPr>
                <a:spLocks noChangeAspect="1"/>
              </p:cNvSpPr>
              <p:nvPr/>
            </p:nvSpPr>
            <p:spPr bwMode="auto">
              <a:xfrm>
                <a:off x="9668665" y="3236334"/>
                <a:ext cx="297040" cy="2983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2" y="0"/>
                    </a:moveTo>
                    <a:cubicBezTo>
                      <a:pt x="12101" y="0"/>
                      <a:pt x="13398" y="296"/>
                      <a:pt x="14685" y="897"/>
                    </a:cubicBezTo>
                    <a:cubicBezTo>
                      <a:pt x="15972" y="1496"/>
                      <a:pt x="17128" y="2309"/>
                      <a:pt x="18152" y="3337"/>
                    </a:cubicBezTo>
                    <a:cubicBezTo>
                      <a:pt x="19173" y="4365"/>
                      <a:pt x="20002" y="5565"/>
                      <a:pt x="20642" y="6941"/>
                    </a:cubicBezTo>
                    <a:cubicBezTo>
                      <a:pt x="21277" y="8313"/>
                      <a:pt x="21599" y="9784"/>
                      <a:pt x="21599" y="11354"/>
                    </a:cubicBezTo>
                    <a:cubicBezTo>
                      <a:pt x="21599" y="12995"/>
                      <a:pt x="21305" y="14571"/>
                      <a:pt x="20722" y="16085"/>
                    </a:cubicBezTo>
                    <a:lnTo>
                      <a:pt x="20416" y="16895"/>
                    </a:lnTo>
                    <a:lnTo>
                      <a:pt x="18455" y="17245"/>
                    </a:lnTo>
                    <a:cubicBezTo>
                      <a:pt x="18253" y="18183"/>
                      <a:pt x="17836" y="18965"/>
                      <a:pt x="17210" y="19589"/>
                    </a:cubicBezTo>
                    <a:cubicBezTo>
                      <a:pt x="16584" y="20207"/>
                      <a:pt x="15843" y="20521"/>
                      <a:pt x="14996" y="20521"/>
                    </a:cubicBezTo>
                    <a:lnTo>
                      <a:pt x="14996" y="21074"/>
                    </a:lnTo>
                    <a:cubicBezTo>
                      <a:pt x="14996" y="21218"/>
                      <a:pt x="14953" y="21343"/>
                      <a:pt x="14862" y="21447"/>
                    </a:cubicBezTo>
                    <a:cubicBezTo>
                      <a:pt x="14770" y="21549"/>
                      <a:pt x="14664" y="21599"/>
                      <a:pt x="14534" y="21599"/>
                    </a:cubicBezTo>
                    <a:lnTo>
                      <a:pt x="13633" y="21599"/>
                    </a:lnTo>
                    <a:cubicBezTo>
                      <a:pt x="13513" y="21599"/>
                      <a:pt x="13407" y="21549"/>
                      <a:pt x="13322" y="21447"/>
                    </a:cubicBezTo>
                    <a:cubicBezTo>
                      <a:pt x="13238" y="21343"/>
                      <a:pt x="13193" y="21218"/>
                      <a:pt x="13193" y="21074"/>
                    </a:cubicBezTo>
                    <a:lnTo>
                      <a:pt x="13193" y="11354"/>
                    </a:lnTo>
                    <a:cubicBezTo>
                      <a:pt x="13193" y="11210"/>
                      <a:pt x="13238" y="11081"/>
                      <a:pt x="13322" y="10970"/>
                    </a:cubicBezTo>
                    <a:cubicBezTo>
                      <a:pt x="13407" y="10857"/>
                      <a:pt x="13513" y="10798"/>
                      <a:pt x="13633" y="10798"/>
                    </a:cubicBezTo>
                    <a:lnTo>
                      <a:pt x="14534" y="10798"/>
                    </a:lnTo>
                    <a:cubicBezTo>
                      <a:pt x="14654" y="10798"/>
                      <a:pt x="14763" y="10857"/>
                      <a:pt x="14857" y="10970"/>
                    </a:cubicBezTo>
                    <a:cubicBezTo>
                      <a:pt x="14949" y="11081"/>
                      <a:pt x="14996" y="11210"/>
                      <a:pt x="14996" y="11354"/>
                    </a:cubicBezTo>
                    <a:lnTo>
                      <a:pt x="14996" y="11880"/>
                    </a:lnTo>
                    <a:cubicBezTo>
                      <a:pt x="15655" y="11880"/>
                      <a:pt x="16262" y="12077"/>
                      <a:pt x="16810" y="12476"/>
                    </a:cubicBezTo>
                    <a:cubicBezTo>
                      <a:pt x="17359" y="12874"/>
                      <a:pt x="17787" y="13396"/>
                      <a:pt x="18095" y="14046"/>
                    </a:cubicBezTo>
                    <a:lnTo>
                      <a:pt x="18533" y="13947"/>
                    </a:lnTo>
                    <a:cubicBezTo>
                      <a:pt x="18782" y="13136"/>
                      <a:pt x="18900" y="12272"/>
                      <a:pt x="18893" y="11354"/>
                    </a:cubicBezTo>
                    <a:cubicBezTo>
                      <a:pt x="18893" y="10228"/>
                      <a:pt x="18648" y="9177"/>
                      <a:pt x="18156" y="8194"/>
                    </a:cubicBezTo>
                    <a:cubicBezTo>
                      <a:pt x="17665" y="7220"/>
                      <a:pt x="17024" y="6362"/>
                      <a:pt x="16238" y="5622"/>
                    </a:cubicBezTo>
                    <a:cubicBezTo>
                      <a:pt x="15455" y="4882"/>
                      <a:pt x="14584" y="4300"/>
                      <a:pt x="13621" y="3877"/>
                    </a:cubicBezTo>
                    <a:cubicBezTo>
                      <a:pt x="12659" y="3456"/>
                      <a:pt x="11717" y="3241"/>
                      <a:pt x="10792" y="3241"/>
                    </a:cubicBezTo>
                    <a:cubicBezTo>
                      <a:pt x="9868" y="3241"/>
                      <a:pt x="8929" y="3456"/>
                      <a:pt x="7971" y="3877"/>
                    </a:cubicBezTo>
                    <a:cubicBezTo>
                      <a:pt x="7015" y="4300"/>
                      <a:pt x="6140" y="4879"/>
                      <a:pt x="5358" y="5608"/>
                    </a:cubicBezTo>
                    <a:cubicBezTo>
                      <a:pt x="4572" y="6336"/>
                      <a:pt x="3934" y="7198"/>
                      <a:pt x="3443" y="8183"/>
                    </a:cubicBezTo>
                    <a:cubicBezTo>
                      <a:pt x="2951" y="9171"/>
                      <a:pt x="2704" y="10219"/>
                      <a:pt x="2704" y="11329"/>
                    </a:cubicBezTo>
                    <a:cubicBezTo>
                      <a:pt x="2704" y="12267"/>
                      <a:pt x="2824" y="13136"/>
                      <a:pt x="3066" y="13947"/>
                    </a:cubicBezTo>
                    <a:lnTo>
                      <a:pt x="3504" y="14046"/>
                    </a:lnTo>
                    <a:cubicBezTo>
                      <a:pt x="3812" y="13396"/>
                      <a:pt x="4240" y="12874"/>
                      <a:pt x="4789" y="12476"/>
                    </a:cubicBezTo>
                    <a:cubicBezTo>
                      <a:pt x="5337" y="12077"/>
                      <a:pt x="5942" y="11880"/>
                      <a:pt x="6603" y="11880"/>
                    </a:cubicBezTo>
                    <a:lnTo>
                      <a:pt x="6603" y="11354"/>
                    </a:lnTo>
                    <a:cubicBezTo>
                      <a:pt x="6603" y="11210"/>
                      <a:pt x="6646" y="11081"/>
                      <a:pt x="6737" y="10970"/>
                    </a:cubicBezTo>
                    <a:cubicBezTo>
                      <a:pt x="6827" y="10857"/>
                      <a:pt x="6935" y="10798"/>
                      <a:pt x="7065" y="10798"/>
                    </a:cubicBezTo>
                    <a:lnTo>
                      <a:pt x="7966" y="10798"/>
                    </a:lnTo>
                    <a:cubicBezTo>
                      <a:pt x="8086" y="10798"/>
                      <a:pt x="8187" y="10857"/>
                      <a:pt x="8270" y="10970"/>
                    </a:cubicBezTo>
                    <a:cubicBezTo>
                      <a:pt x="8352" y="11081"/>
                      <a:pt x="8392" y="11210"/>
                      <a:pt x="8392" y="11354"/>
                    </a:cubicBezTo>
                    <a:lnTo>
                      <a:pt x="8392" y="21074"/>
                    </a:lnTo>
                    <a:cubicBezTo>
                      <a:pt x="8392" y="21218"/>
                      <a:pt x="8352" y="21343"/>
                      <a:pt x="8270" y="21447"/>
                    </a:cubicBezTo>
                    <a:cubicBezTo>
                      <a:pt x="8187" y="21549"/>
                      <a:pt x="8086" y="21599"/>
                      <a:pt x="7966" y="21599"/>
                    </a:cubicBezTo>
                    <a:lnTo>
                      <a:pt x="7065" y="21599"/>
                    </a:lnTo>
                    <a:cubicBezTo>
                      <a:pt x="6945" y="21599"/>
                      <a:pt x="6836" y="21549"/>
                      <a:pt x="6742" y="21447"/>
                    </a:cubicBezTo>
                    <a:cubicBezTo>
                      <a:pt x="6650" y="21343"/>
                      <a:pt x="6603" y="21218"/>
                      <a:pt x="6603" y="21074"/>
                    </a:cubicBezTo>
                    <a:lnTo>
                      <a:pt x="6603" y="20521"/>
                    </a:lnTo>
                    <a:cubicBezTo>
                      <a:pt x="6189" y="20521"/>
                      <a:pt x="5789" y="20436"/>
                      <a:pt x="5403" y="20270"/>
                    </a:cubicBezTo>
                    <a:cubicBezTo>
                      <a:pt x="5015" y="20103"/>
                      <a:pt x="4671" y="19877"/>
                      <a:pt x="4370" y="19589"/>
                    </a:cubicBezTo>
                    <a:cubicBezTo>
                      <a:pt x="4073" y="19298"/>
                      <a:pt x="3814" y="18956"/>
                      <a:pt x="3598" y="18558"/>
                    </a:cubicBezTo>
                    <a:cubicBezTo>
                      <a:pt x="3388" y="18163"/>
                      <a:pt x="3233" y="17725"/>
                      <a:pt x="3144" y="17245"/>
                    </a:cubicBezTo>
                    <a:lnTo>
                      <a:pt x="1172" y="16895"/>
                    </a:lnTo>
                    <a:lnTo>
                      <a:pt x="877" y="16085"/>
                    </a:lnTo>
                    <a:cubicBezTo>
                      <a:pt x="294" y="14571"/>
                      <a:pt x="0" y="12987"/>
                      <a:pt x="0" y="11326"/>
                    </a:cubicBezTo>
                    <a:cubicBezTo>
                      <a:pt x="0" y="9776"/>
                      <a:pt x="320" y="8310"/>
                      <a:pt x="957" y="6938"/>
                    </a:cubicBezTo>
                    <a:cubicBezTo>
                      <a:pt x="1595" y="5563"/>
                      <a:pt x="2426" y="4363"/>
                      <a:pt x="3447" y="3335"/>
                    </a:cubicBezTo>
                    <a:cubicBezTo>
                      <a:pt x="4469" y="2307"/>
                      <a:pt x="5622" y="1493"/>
                      <a:pt x="6909" y="895"/>
                    </a:cubicBezTo>
                    <a:cubicBezTo>
                      <a:pt x="8192" y="296"/>
                      <a:pt x="9486" y="0"/>
                      <a:pt x="1079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7" name="TextBox 62"/>
            <p:cNvSpPr txBox="1"/>
            <p:nvPr/>
          </p:nvSpPr>
          <p:spPr>
            <a:xfrm>
              <a:off x="1831348" y="4841745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软件售后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TextBox 63"/>
            <p:cNvSpPr txBox="1"/>
            <p:nvPr/>
          </p:nvSpPr>
          <p:spPr>
            <a:xfrm>
              <a:off x="1831348" y="5201529"/>
              <a:ext cx="2303019" cy="276183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售后跟踪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问题响应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149759" y="2899302"/>
            <a:ext cx="2991722" cy="641339"/>
            <a:chOff x="1142645" y="2216622"/>
            <a:chExt cx="2991722" cy="641339"/>
          </a:xfrm>
        </p:grpSpPr>
        <p:grpSp>
          <p:nvGrpSpPr>
            <p:cNvPr id="3" name="组合 2"/>
            <p:cNvGrpSpPr/>
            <p:nvPr/>
          </p:nvGrpSpPr>
          <p:grpSpPr>
            <a:xfrm>
              <a:off x="1142645" y="2247210"/>
              <a:ext cx="599932" cy="600087"/>
              <a:chOff x="1928944" y="3078554"/>
              <a:chExt cx="599932" cy="600087"/>
            </a:xfrm>
          </p:grpSpPr>
          <p:sp>
            <p:nvSpPr>
              <p:cNvPr id="16" name="Oval 7"/>
              <p:cNvSpPr/>
              <p:nvPr/>
            </p:nvSpPr>
            <p:spPr bwMode="auto">
              <a:xfrm>
                <a:off x="1928944" y="3078554"/>
                <a:ext cx="599932" cy="6000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Freeform: Shape 13"/>
              <p:cNvSpPr>
                <a:spLocks noChangeAspect="1"/>
              </p:cNvSpPr>
              <p:nvPr/>
            </p:nvSpPr>
            <p:spPr bwMode="auto">
              <a:xfrm>
                <a:off x="2061875" y="3227216"/>
                <a:ext cx="334070" cy="302764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5" name="TextBox 65"/>
            <p:cNvSpPr txBox="1"/>
            <p:nvPr/>
          </p:nvSpPr>
          <p:spPr>
            <a:xfrm>
              <a:off x="1831348" y="2216622"/>
              <a:ext cx="2004601" cy="36694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研发组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TextBox 66"/>
            <p:cNvSpPr txBox="1"/>
            <p:nvPr/>
          </p:nvSpPr>
          <p:spPr>
            <a:xfrm>
              <a:off x="1831348" y="2543541"/>
              <a:ext cx="2303019" cy="314420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新技术研究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新产品研发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248338" y="1613706"/>
            <a:ext cx="2990170" cy="651506"/>
            <a:chOff x="1144197" y="3123837"/>
            <a:chExt cx="2990170" cy="651506"/>
          </a:xfrm>
        </p:grpSpPr>
        <p:grpSp>
          <p:nvGrpSpPr>
            <p:cNvPr id="4" name="组合 3"/>
            <p:cNvGrpSpPr/>
            <p:nvPr/>
          </p:nvGrpSpPr>
          <p:grpSpPr>
            <a:xfrm>
              <a:off x="1144197" y="3135672"/>
              <a:ext cx="599932" cy="600087"/>
              <a:chOff x="3241023" y="4783924"/>
              <a:chExt cx="599932" cy="600087"/>
            </a:xfrm>
          </p:grpSpPr>
          <p:sp>
            <p:nvSpPr>
              <p:cNvPr id="15" name="Oval 5"/>
              <p:cNvSpPr/>
              <p:nvPr/>
            </p:nvSpPr>
            <p:spPr bwMode="auto">
              <a:xfrm>
                <a:off x="3241023" y="4783924"/>
                <a:ext cx="599932" cy="60008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4" name="Freeform: Shape 18"/>
              <p:cNvSpPr>
                <a:spLocks noChangeAspect="1"/>
              </p:cNvSpPr>
              <p:nvPr/>
            </p:nvSpPr>
            <p:spPr bwMode="auto">
              <a:xfrm>
                <a:off x="3405618" y="4921948"/>
                <a:ext cx="270744" cy="324041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3" name="TextBox 68"/>
            <p:cNvSpPr txBox="1"/>
            <p:nvPr/>
          </p:nvSpPr>
          <p:spPr>
            <a:xfrm>
              <a:off x="1831348" y="3123837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测试组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TextBox 69"/>
            <p:cNvSpPr txBox="1"/>
            <p:nvPr/>
          </p:nvSpPr>
          <p:spPr>
            <a:xfrm>
              <a:off x="1831348" y="3512008"/>
              <a:ext cx="2303019" cy="263335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产品性能稳定性测试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8248338" y="5352307"/>
            <a:ext cx="3334833" cy="652720"/>
            <a:chOff x="1183087" y="5732181"/>
            <a:chExt cx="3334833" cy="652720"/>
          </a:xfrm>
        </p:grpSpPr>
        <p:grpSp>
          <p:nvGrpSpPr>
            <p:cNvPr id="5" name="组合 4"/>
            <p:cNvGrpSpPr/>
            <p:nvPr/>
          </p:nvGrpSpPr>
          <p:grpSpPr>
            <a:xfrm>
              <a:off x="1183087" y="5760645"/>
              <a:ext cx="599932" cy="600087"/>
              <a:chOff x="8322454" y="4790816"/>
              <a:chExt cx="599932" cy="600087"/>
            </a:xfrm>
          </p:grpSpPr>
          <p:sp>
            <p:nvSpPr>
              <p:cNvPr id="18" name="Oval 11"/>
              <p:cNvSpPr/>
              <p:nvPr/>
            </p:nvSpPr>
            <p:spPr bwMode="auto">
              <a:xfrm>
                <a:off x="8322454" y="4790816"/>
                <a:ext cx="599932" cy="60008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Freeform: Shape 14"/>
              <p:cNvSpPr>
                <a:spLocks noChangeAspect="1"/>
              </p:cNvSpPr>
              <p:nvPr/>
            </p:nvSpPr>
            <p:spPr bwMode="auto">
              <a:xfrm>
                <a:off x="8486707" y="4955112"/>
                <a:ext cx="271423" cy="271493"/>
              </a:xfrm>
              <a:custGeom>
                <a:avLst/>
                <a:gdLst>
                  <a:gd name="T0" fmla="*/ 10800 w 21600"/>
                  <a:gd name="T1" fmla="*/ 10789 h 21579"/>
                  <a:gd name="T2" fmla="*/ 10800 w 21600"/>
                  <a:gd name="T3" fmla="*/ 10789 h 21579"/>
                  <a:gd name="T4" fmla="*/ 10800 w 21600"/>
                  <a:gd name="T5" fmla="*/ 10789 h 21579"/>
                  <a:gd name="T6" fmla="*/ 10800 w 21600"/>
                  <a:gd name="T7" fmla="*/ 10789 h 2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579">
                    <a:moveTo>
                      <a:pt x="21599" y="9391"/>
                    </a:moveTo>
                    <a:cubicBezTo>
                      <a:pt x="21599" y="9887"/>
                      <a:pt x="21472" y="10321"/>
                      <a:pt x="21218" y="10697"/>
                    </a:cubicBezTo>
                    <a:cubicBezTo>
                      <a:pt x="20963" y="11072"/>
                      <a:pt x="20647" y="11313"/>
                      <a:pt x="20263" y="11427"/>
                    </a:cubicBezTo>
                    <a:lnTo>
                      <a:pt x="20263" y="16610"/>
                    </a:lnTo>
                    <a:cubicBezTo>
                      <a:pt x="20263" y="17200"/>
                      <a:pt x="20087" y="17708"/>
                      <a:pt x="19729" y="18128"/>
                    </a:cubicBezTo>
                    <a:cubicBezTo>
                      <a:pt x="19374" y="18550"/>
                      <a:pt x="18951" y="18758"/>
                      <a:pt x="18459" y="18758"/>
                    </a:cubicBezTo>
                    <a:cubicBezTo>
                      <a:pt x="17927" y="18122"/>
                      <a:pt x="17286" y="17505"/>
                      <a:pt x="16537" y="16904"/>
                    </a:cubicBezTo>
                    <a:cubicBezTo>
                      <a:pt x="15785" y="16305"/>
                      <a:pt x="14980" y="15756"/>
                      <a:pt x="14116" y="15254"/>
                    </a:cubicBezTo>
                    <a:cubicBezTo>
                      <a:pt x="13254" y="14755"/>
                      <a:pt x="12363" y="14324"/>
                      <a:pt x="11449" y="13969"/>
                    </a:cubicBezTo>
                    <a:cubicBezTo>
                      <a:pt x="10536" y="13614"/>
                      <a:pt x="9648" y="13379"/>
                      <a:pt x="8788" y="13267"/>
                    </a:cubicBezTo>
                    <a:cubicBezTo>
                      <a:pt x="8453" y="13379"/>
                      <a:pt x="8179" y="13564"/>
                      <a:pt x="7968" y="13828"/>
                    </a:cubicBezTo>
                    <a:cubicBezTo>
                      <a:pt x="7758" y="14092"/>
                      <a:pt x="7613" y="14386"/>
                      <a:pt x="7535" y="14706"/>
                    </a:cubicBezTo>
                    <a:cubicBezTo>
                      <a:pt x="7457" y="15028"/>
                      <a:pt x="7449" y="15360"/>
                      <a:pt x="7510" y="15698"/>
                    </a:cubicBezTo>
                    <a:cubicBezTo>
                      <a:pt x="7574" y="16035"/>
                      <a:pt x="7719" y="16340"/>
                      <a:pt x="7946" y="16610"/>
                    </a:cubicBezTo>
                    <a:cubicBezTo>
                      <a:pt x="7750" y="16992"/>
                      <a:pt x="7660" y="17347"/>
                      <a:pt x="7677" y="17673"/>
                    </a:cubicBezTo>
                    <a:cubicBezTo>
                      <a:pt x="7692" y="17993"/>
                      <a:pt x="7772" y="18307"/>
                      <a:pt x="7917" y="18606"/>
                    </a:cubicBezTo>
                    <a:cubicBezTo>
                      <a:pt x="8059" y="18908"/>
                      <a:pt x="8255" y="19193"/>
                      <a:pt x="8497" y="19469"/>
                    </a:cubicBezTo>
                    <a:cubicBezTo>
                      <a:pt x="8737" y="19745"/>
                      <a:pt x="8996" y="20021"/>
                      <a:pt x="9271" y="20291"/>
                    </a:cubicBezTo>
                    <a:cubicBezTo>
                      <a:pt x="9114" y="20696"/>
                      <a:pt x="8842" y="21001"/>
                      <a:pt x="8455" y="21212"/>
                    </a:cubicBezTo>
                    <a:cubicBezTo>
                      <a:pt x="8069" y="21423"/>
                      <a:pt x="7655" y="21541"/>
                      <a:pt x="7212" y="21570"/>
                    </a:cubicBezTo>
                    <a:cubicBezTo>
                      <a:pt x="6771" y="21599"/>
                      <a:pt x="6340" y="21550"/>
                      <a:pt x="5917" y="21423"/>
                    </a:cubicBezTo>
                    <a:cubicBezTo>
                      <a:pt x="5496" y="21294"/>
                      <a:pt x="5163" y="21092"/>
                      <a:pt x="4923" y="20810"/>
                    </a:cubicBezTo>
                    <a:cubicBezTo>
                      <a:pt x="4781" y="20241"/>
                      <a:pt x="4624" y="19657"/>
                      <a:pt x="4453" y="19055"/>
                    </a:cubicBezTo>
                    <a:cubicBezTo>
                      <a:pt x="4281" y="18453"/>
                      <a:pt x="4139" y="17843"/>
                      <a:pt x="4032" y="17224"/>
                    </a:cubicBezTo>
                    <a:cubicBezTo>
                      <a:pt x="3921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49" y="13153"/>
                    </a:cubicBezTo>
                    <a:lnTo>
                      <a:pt x="1804" y="13153"/>
                    </a:lnTo>
                    <a:cubicBezTo>
                      <a:pt x="1312" y="13153"/>
                      <a:pt x="888" y="12945"/>
                      <a:pt x="533" y="12522"/>
                    </a:cubicBezTo>
                    <a:cubicBezTo>
                      <a:pt x="176" y="12100"/>
                      <a:pt x="0" y="11592"/>
                      <a:pt x="0" y="10990"/>
                    </a:cubicBezTo>
                    <a:lnTo>
                      <a:pt x="0" y="7774"/>
                    </a:lnTo>
                    <a:cubicBezTo>
                      <a:pt x="0" y="7184"/>
                      <a:pt x="176" y="6676"/>
                      <a:pt x="526" y="6245"/>
                    </a:cubicBezTo>
                    <a:cubicBezTo>
                      <a:pt x="878" y="5819"/>
                      <a:pt x="1304" y="5605"/>
                      <a:pt x="1804" y="5605"/>
                    </a:cubicBezTo>
                    <a:lnTo>
                      <a:pt x="7652" y="5605"/>
                    </a:lnTo>
                    <a:cubicBezTo>
                      <a:pt x="8551" y="5605"/>
                      <a:pt x="9508" y="5449"/>
                      <a:pt x="10524" y="5135"/>
                    </a:cubicBezTo>
                    <a:cubicBezTo>
                      <a:pt x="11540" y="4821"/>
                      <a:pt x="12536" y="4399"/>
                      <a:pt x="13511" y="3873"/>
                    </a:cubicBezTo>
                    <a:cubicBezTo>
                      <a:pt x="14488" y="3342"/>
                      <a:pt x="15408" y="2744"/>
                      <a:pt x="16272" y="2071"/>
                    </a:cubicBezTo>
                    <a:cubicBezTo>
                      <a:pt x="17134" y="1405"/>
                      <a:pt x="17864" y="713"/>
                      <a:pt x="18459" y="0"/>
                    </a:cubicBezTo>
                    <a:cubicBezTo>
                      <a:pt x="18951" y="0"/>
                      <a:pt x="19374" y="214"/>
                      <a:pt x="19729" y="633"/>
                    </a:cubicBezTo>
                    <a:cubicBezTo>
                      <a:pt x="20087" y="1056"/>
                      <a:pt x="20263" y="1567"/>
                      <a:pt x="20263" y="2165"/>
                    </a:cubicBezTo>
                    <a:lnTo>
                      <a:pt x="20263" y="7334"/>
                    </a:lnTo>
                    <a:cubicBezTo>
                      <a:pt x="20647" y="7445"/>
                      <a:pt x="20963" y="7692"/>
                      <a:pt x="21218" y="8070"/>
                    </a:cubicBezTo>
                    <a:cubicBezTo>
                      <a:pt x="21472" y="8454"/>
                      <a:pt x="21599" y="8895"/>
                      <a:pt x="21599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2" y="4451"/>
                    </a:cubicBezTo>
                    <a:cubicBezTo>
                      <a:pt x="15810" y="4962"/>
                      <a:pt x="15065" y="5423"/>
                      <a:pt x="14280" y="5834"/>
                    </a:cubicBezTo>
                    <a:cubicBezTo>
                      <a:pt x="13494" y="6245"/>
                      <a:pt x="12693" y="6609"/>
                      <a:pt x="11878" y="6923"/>
                    </a:cubicBezTo>
                    <a:cubicBezTo>
                      <a:pt x="11060" y="7237"/>
                      <a:pt x="10255" y="7462"/>
                      <a:pt x="9457" y="7603"/>
                    </a:cubicBezTo>
                    <a:lnTo>
                      <a:pt x="9457" y="11172"/>
                    </a:lnTo>
                    <a:cubicBezTo>
                      <a:pt x="10255" y="11325"/>
                      <a:pt x="11060" y="11554"/>
                      <a:pt x="11878" y="11862"/>
                    </a:cubicBezTo>
                    <a:cubicBezTo>
                      <a:pt x="12693" y="12170"/>
                      <a:pt x="13494" y="12537"/>
                      <a:pt x="14280" y="12956"/>
                    </a:cubicBezTo>
                    <a:cubicBezTo>
                      <a:pt x="15065" y="13379"/>
                      <a:pt x="15812" y="13843"/>
                      <a:pt x="16524" y="14347"/>
                    </a:cubicBezTo>
                    <a:cubicBezTo>
                      <a:pt x="17234" y="14855"/>
                      <a:pt x="17881" y="15380"/>
                      <a:pt x="18459" y="15920"/>
                    </a:cubicBezTo>
                    <a:lnTo>
                      <a:pt x="18459" y="28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1" name="TextBox 71"/>
            <p:cNvSpPr txBox="1"/>
            <p:nvPr/>
          </p:nvSpPr>
          <p:spPr>
            <a:xfrm>
              <a:off x="1831348" y="5732181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技术咨询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TextBox 72"/>
            <p:cNvSpPr txBox="1"/>
            <p:nvPr/>
          </p:nvSpPr>
          <p:spPr>
            <a:xfrm>
              <a:off x="1831348" y="6084000"/>
              <a:ext cx="2686572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提供二次开发服务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信息化管理咨询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5" name="标题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我们的团队</a:t>
            </a:r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916707" y="2225628"/>
            <a:ext cx="2556404" cy="2251719"/>
            <a:chOff x="2098355" y="789986"/>
            <a:chExt cx="4201275" cy="3662479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9" y="944468"/>
              <a:ext cx="3917305" cy="2297694"/>
            </a:xfrm>
            <a:prstGeom prst="rect">
              <a:avLst/>
            </a:prstGeom>
          </p:spPr>
        </p:pic>
        <p:grpSp>
          <p:nvGrpSpPr>
            <p:cNvPr id="46" name="组合 45"/>
            <p:cNvGrpSpPr/>
            <p:nvPr/>
          </p:nvGrpSpPr>
          <p:grpSpPr>
            <a:xfrm>
              <a:off x="2098355" y="789986"/>
              <a:ext cx="4201275" cy="3662479"/>
              <a:chOff x="3552668" y="726551"/>
              <a:chExt cx="5148000" cy="4487791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3726648" y="4871204"/>
                <a:ext cx="4800040" cy="3431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60000"/>
                      <a:lumMod val="85000"/>
                      <a:lumOff val="15000"/>
                    </a:schemeClr>
                  </a:gs>
                  <a:gs pos="100000">
                    <a:srgbClr val="0D0D0D">
                      <a:alpha val="0"/>
                      <a:lumMod val="85000"/>
                      <a:lumOff val="15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3552668" y="726551"/>
                <a:ext cx="5148000" cy="3132000"/>
              </a:xfrm>
              <a:custGeom>
                <a:avLst/>
                <a:gdLst>
                  <a:gd name="connsiteX0" fmla="*/ 216000 w 5148000"/>
                  <a:gd name="connsiteY0" fmla="*/ 216000 h 3132000"/>
                  <a:gd name="connsiteX1" fmla="*/ 216000 w 5148000"/>
                  <a:gd name="connsiteY1" fmla="*/ 2916000 h 3132000"/>
                  <a:gd name="connsiteX2" fmla="*/ 4932000 w 5148000"/>
                  <a:gd name="connsiteY2" fmla="*/ 2916000 h 3132000"/>
                  <a:gd name="connsiteX3" fmla="*/ 4932000 w 5148000"/>
                  <a:gd name="connsiteY3" fmla="*/ 216000 h 3132000"/>
                  <a:gd name="connsiteX4" fmla="*/ 181341 w 5148000"/>
                  <a:gd name="connsiteY4" fmla="*/ 0 h 3132000"/>
                  <a:gd name="connsiteX5" fmla="*/ 4966659 w 5148000"/>
                  <a:gd name="connsiteY5" fmla="*/ 0 h 3132000"/>
                  <a:gd name="connsiteX6" fmla="*/ 5148000 w 5148000"/>
                  <a:gd name="connsiteY6" fmla="*/ 181341 h 3132000"/>
                  <a:gd name="connsiteX7" fmla="*/ 5148000 w 5148000"/>
                  <a:gd name="connsiteY7" fmla="*/ 3132000 h 3132000"/>
                  <a:gd name="connsiteX8" fmla="*/ 0 w 5148000"/>
                  <a:gd name="connsiteY8" fmla="*/ 3132000 h 3132000"/>
                  <a:gd name="connsiteX9" fmla="*/ 0 w 5148000"/>
                  <a:gd name="connsiteY9" fmla="*/ 181341 h 3132000"/>
                  <a:gd name="connsiteX10" fmla="*/ 181341 w 5148000"/>
                  <a:gd name="connsiteY10" fmla="*/ 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48000" h="3132000">
                    <a:moveTo>
                      <a:pt x="216000" y="216000"/>
                    </a:moveTo>
                    <a:lnTo>
                      <a:pt x="216000" y="2916000"/>
                    </a:lnTo>
                    <a:lnTo>
                      <a:pt x="4932000" y="2916000"/>
                    </a:lnTo>
                    <a:lnTo>
                      <a:pt x="4932000" y="216000"/>
                    </a:lnTo>
                    <a:close/>
                    <a:moveTo>
                      <a:pt x="181341" y="0"/>
                    </a:moveTo>
                    <a:lnTo>
                      <a:pt x="4966659" y="0"/>
                    </a:lnTo>
                    <a:cubicBezTo>
                      <a:pt x="5066811" y="0"/>
                      <a:pt x="5148000" y="81189"/>
                      <a:pt x="5148000" y="181341"/>
                    </a:cubicBezTo>
                    <a:lnTo>
                      <a:pt x="5148000" y="3132000"/>
                    </a:lnTo>
                    <a:lnTo>
                      <a:pt x="0" y="3132000"/>
                    </a:lnTo>
                    <a:lnTo>
                      <a:pt x="0" y="181341"/>
                    </a:lnTo>
                    <a:cubicBezTo>
                      <a:pt x="0" y="81189"/>
                      <a:pt x="81189" y="0"/>
                      <a:pt x="1813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3552668" y="3858551"/>
                <a:ext cx="5148000" cy="509665"/>
              </a:xfrm>
              <a:custGeom>
                <a:avLst/>
                <a:gdLst>
                  <a:gd name="connsiteX0" fmla="*/ 0 w 5148000"/>
                  <a:gd name="connsiteY0" fmla="*/ 0 h 509665"/>
                  <a:gd name="connsiteX1" fmla="*/ 5148000 w 5148000"/>
                  <a:gd name="connsiteY1" fmla="*/ 0 h 509665"/>
                  <a:gd name="connsiteX2" fmla="*/ 5148000 w 5148000"/>
                  <a:gd name="connsiteY2" fmla="*/ 328324 h 509665"/>
                  <a:gd name="connsiteX3" fmla="*/ 4966659 w 5148000"/>
                  <a:gd name="connsiteY3" fmla="*/ 509665 h 509665"/>
                  <a:gd name="connsiteX4" fmla="*/ 181341 w 5148000"/>
                  <a:gd name="connsiteY4" fmla="*/ 509665 h 509665"/>
                  <a:gd name="connsiteX5" fmla="*/ 0 w 5148000"/>
                  <a:gd name="connsiteY5" fmla="*/ 328324 h 50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000" h="509665">
                    <a:moveTo>
                      <a:pt x="0" y="0"/>
                    </a:moveTo>
                    <a:lnTo>
                      <a:pt x="5148000" y="0"/>
                    </a:lnTo>
                    <a:lnTo>
                      <a:pt x="5148000" y="328324"/>
                    </a:lnTo>
                    <a:cubicBezTo>
                      <a:pt x="5148000" y="428476"/>
                      <a:pt x="5066811" y="509665"/>
                      <a:pt x="4966659" y="509665"/>
                    </a:cubicBezTo>
                    <a:lnTo>
                      <a:pt x="181341" y="509665"/>
                    </a:lnTo>
                    <a:cubicBezTo>
                      <a:pt x="81189" y="509665"/>
                      <a:pt x="0" y="428476"/>
                      <a:pt x="0" y="3283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29398"/>
                  </a:gs>
                  <a:gs pos="100000">
                    <a:srgbClr val="D0D2D4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5126730" y="4368216"/>
                <a:ext cx="1999876" cy="674557"/>
              </a:xfrm>
              <a:custGeom>
                <a:avLst/>
                <a:gdLst>
                  <a:gd name="connsiteX0" fmla="*/ 485189 w 2612038"/>
                  <a:gd name="connsiteY0" fmla="*/ 0 h 1054155"/>
                  <a:gd name="connsiteX1" fmla="*/ 2126847 w 2612038"/>
                  <a:gd name="connsiteY1" fmla="*/ 0 h 1054155"/>
                  <a:gd name="connsiteX2" fmla="*/ 2346146 w 2612038"/>
                  <a:gd name="connsiteY2" fmla="*/ 776937 h 1054155"/>
                  <a:gd name="connsiteX3" fmla="*/ 2612036 w 2612038"/>
                  <a:gd name="connsiteY3" fmla="*/ 974364 h 1054155"/>
                  <a:gd name="connsiteX4" fmla="*/ 2564864 w 2612038"/>
                  <a:gd name="connsiteY4" fmla="*/ 974364 h 1054155"/>
                  <a:gd name="connsiteX5" fmla="*/ 2585504 w 2612038"/>
                  <a:gd name="connsiteY5" fmla="*/ 977608 h 1054155"/>
                  <a:gd name="connsiteX6" fmla="*/ 2612038 w 2612038"/>
                  <a:gd name="connsiteY6" fmla="*/ 990447 h 1054155"/>
                  <a:gd name="connsiteX7" fmla="*/ 1306019 w 2612038"/>
                  <a:gd name="connsiteY7" fmla="*/ 1054155 h 1054155"/>
                  <a:gd name="connsiteX8" fmla="*/ 0 w 2612038"/>
                  <a:gd name="connsiteY8" fmla="*/ 990447 h 1054155"/>
                  <a:gd name="connsiteX9" fmla="*/ 26534 w 2612038"/>
                  <a:gd name="connsiteY9" fmla="*/ 977608 h 1054155"/>
                  <a:gd name="connsiteX10" fmla="*/ 47175 w 2612038"/>
                  <a:gd name="connsiteY10" fmla="*/ 974364 h 1054155"/>
                  <a:gd name="connsiteX11" fmla="*/ 0 w 2612038"/>
                  <a:gd name="connsiteY11" fmla="*/ 974364 h 1054155"/>
                  <a:gd name="connsiteX12" fmla="*/ 265890 w 2612038"/>
                  <a:gd name="connsiteY12" fmla="*/ 776937 h 105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2038" h="1054155">
                    <a:moveTo>
                      <a:pt x="485189" y="0"/>
                    </a:moveTo>
                    <a:lnTo>
                      <a:pt x="2126847" y="0"/>
                    </a:lnTo>
                    <a:lnTo>
                      <a:pt x="2346146" y="776937"/>
                    </a:lnTo>
                    <a:lnTo>
                      <a:pt x="2612036" y="974364"/>
                    </a:lnTo>
                    <a:lnTo>
                      <a:pt x="2564864" y="974364"/>
                    </a:lnTo>
                    <a:lnTo>
                      <a:pt x="2585504" y="977608"/>
                    </a:lnTo>
                    <a:cubicBezTo>
                      <a:pt x="2602902" y="981755"/>
                      <a:pt x="2612038" y="986049"/>
                      <a:pt x="2612038" y="990447"/>
                    </a:cubicBezTo>
                    <a:cubicBezTo>
                      <a:pt x="2612038" y="1025632"/>
                      <a:pt x="2027313" y="1054155"/>
                      <a:pt x="1306019" y="1054155"/>
                    </a:cubicBezTo>
                    <a:cubicBezTo>
                      <a:pt x="584725" y="1054155"/>
                      <a:pt x="0" y="1025632"/>
                      <a:pt x="0" y="990447"/>
                    </a:cubicBezTo>
                    <a:cubicBezTo>
                      <a:pt x="0" y="986049"/>
                      <a:pt x="9136" y="981755"/>
                      <a:pt x="26534" y="977608"/>
                    </a:cubicBezTo>
                    <a:lnTo>
                      <a:pt x="47175" y="974364"/>
                    </a:lnTo>
                    <a:lnTo>
                      <a:pt x="0" y="974364"/>
                    </a:lnTo>
                    <a:lnTo>
                      <a:pt x="265890" y="776937"/>
                    </a:lnTo>
                    <a:close/>
                  </a:path>
                </a:pathLst>
              </a:custGeom>
              <a:gradFill>
                <a:gsLst>
                  <a:gs pos="31000">
                    <a:srgbClr val="F2F2F2"/>
                  </a:gs>
                  <a:gs pos="13000">
                    <a:srgbClr val="929398"/>
                  </a:gs>
                  <a:gs pos="67000">
                    <a:srgbClr val="CCCCCE"/>
                  </a:gs>
                  <a:gs pos="100000">
                    <a:srgbClr val="929398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126730" y="5006773"/>
                <a:ext cx="1999876" cy="36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404040"/>
                  </a:gs>
                  <a:gs pos="100000">
                    <a:srgbClr val="26262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6424414" y="726551"/>
                <a:ext cx="2276254" cy="3132000"/>
              </a:xfrm>
              <a:custGeom>
                <a:avLst/>
                <a:gdLst>
                  <a:gd name="connsiteX0" fmla="*/ 0 w 2276254"/>
                  <a:gd name="connsiteY0" fmla="*/ 0 h 3132000"/>
                  <a:gd name="connsiteX1" fmla="*/ 777237 w 2276254"/>
                  <a:gd name="connsiteY1" fmla="*/ 0 h 3132000"/>
                  <a:gd name="connsiteX2" fmla="*/ 1768840 w 2276254"/>
                  <a:gd name="connsiteY2" fmla="*/ 0 h 3132000"/>
                  <a:gd name="connsiteX3" fmla="*/ 2054039 w 2276254"/>
                  <a:gd name="connsiteY3" fmla="*/ 0 h 3132000"/>
                  <a:gd name="connsiteX4" fmla="*/ 2276254 w 2276254"/>
                  <a:gd name="connsiteY4" fmla="*/ 222215 h 3132000"/>
                  <a:gd name="connsiteX5" fmla="*/ 2276254 w 2276254"/>
                  <a:gd name="connsiteY5" fmla="*/ 2909785 h 3132000"/>
                  <a:gd name="connsiteX6" fmla="*/ 2054039 w 2276254"/>
                  <a:gd name="connsiteY6" fmla="*/ 3132000 h 3132000"/>
                  <a:gd name="connsiteX7" fmla="*/ 1326630 w 2276254"/>
                  <a:gd name="connsiteY7" fmla="*/ 3132000 h 3132000"/>
                  <a:gd name="connsiteX8" fmla="*/ 777237 w 2276254"/>
                  <a:gd name="connsiteY8" fmla="*/ 3132000 h 3132000"/>
                  <a:gd name="connsiteX9" fmla="*/ 442210 w 2276254"/>
                  <a:gd name="connsiteY9" fmla="*/ 313200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6254" h="3132000">
                    <a:moveTo>
                      <a:pt x="0" y="0"/>
                    </a:moveTo>
                    <a:lnTo>
                      <a:pt x="777237" y="0"/>
                    </a:lnTo>
                    <a:lnTo>
                      <a:pt x="1768840" y="0"/>
                    </a:lnTo>
                    <a:lnTo>
                      <a:pt x="2054039" y="0"/>
                    </a:lnTo>
                    <a:cubicBezTo>
                      <a:pt x="2176765" y="0"/>
                      <a:pt x="2276254" y="99489"/>
                      <a:pt x="2276254" y="222215"/>
                    </a:cubicBezTo>
                    <a:lnTo>
                      <a:pt x="2276254" y="2909785"/>
                    </a:lnTo>
                    <a:cubicBezTo>
                      <a:pt x="2276254" y="3032511"/>
                      <a:pt x="2176765" y="3132000"/>
                      <a:pt x="2054039" y="3132000"/>
                    </a:cubicBezTo>
                    <a:lnTo>
                      <a:pt x="1326630" y="3132000"/>
                    </a:lnTo>
                    <a:lnTo>
                      <a:pt x="777237" y="3132000"/>
                    </a:lnTo>
                    <a:lnTo>
                      <a:pt x="442210" y="313200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60000"/>
                    </a:srgbClr>
                  </a:gs>
                  <a:gs pos="67000">
                    <a:srgbClr val="FFFFFF">
                      <a:alpha val="0"/>
                    </a:srgbClr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1149759" y="4114655"/>
            <a:ext cx="3334833" cy="674681"/>
            <a:chOff x="6415192" y="1349098"/>
            <a:chExt cx="3334833" cy="674681"/>
          </a:xfrm>
        </p:grpSpPr>
        <p:sp>
          <p:nvSpPr>
            <p:cNvPr id="64" name="Oval 11"/>
            <p:cNvSpPr/>
            <p:nvPr/>
          </p:nvSpPr>
          <p:spPr bwMode="auto">
            <a:xfrm>
              <a:off x="6415192" y="1377562"/>
              <a:ext cx="599932" cy="600087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6" name="TextBox 71"/>
            <p:cNvSpPr txBox="1"/>
            <p:nvPr/>
          </p:nvSpPr>
          <p:spPr>
            <a:xfrm>
              <a:off x="7063453" y="1349098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机械设计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7" name="TextBox 72"/>
            <p:cNvSpPr txBox="1"/>
            <p:nvPr/>
          </p:nvSpPr>
          <p:spPr>
            <a:xfrm>
              <a:off x="7063453" y="1722878"/>
              <a:ext cx="2686572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机械设备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执行机构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009" y="1500897"/>
              <a:ext cx="348297" cy="342897"/>
            </a:xfrm>
            <a:prstGeom prst="rect">
              <a:avLst/>
            </a:prstGeom>
          </p:spPr>
        </p:pic>
      </p:grpSp>
      <p:grpSp>
        <p:nvGrpSpPr>
          <p:cNvPr id="73" name="组合 72"/>
          <p:cNvGrpSpPr/>
          <p:nvPr/>
        </p:nvGrpSpPr>
        <p:grpSpPr>
          <a:xfrm>
            <a:off x="1149759" y="5337078"/>
            <a:ext cx="2951280" cy="683178"/>
            <a:chOff x="6201075" y="5732181"/>
            <a:chExt cx="2951280" cy="683178"/>
          </a:xfrm>
        </p:grpSpPr>
        <p:sp>
          <p:nvSpPr>
            <p:cNvPr id="59" name="TextBox 72"/>
            <p:cNvSpPr txBox="1"/>
            <p:nvPr/>
          </p:nvSpPr>
          <p:spPr>
            <a:xfrm>
              <a:off x="6849336" y="6114458"/>
              <a:ext cx="1634826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智能装备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硬件检测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8" name="TextBox 71"/>
            <p:cNvSpPr txBox="1"/>
            <p:nvPr/>
          </p:nvSpPr>
          <p:spPr>
            <a:xfrm>
              <a:off x="6849336" y="5732181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电气设计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6201075" y="5760645"/>
              <a:ext cx="599932" cy="600087"/>
              <a:chOff x="6201075" y="5760645"/>
              <a:chExt cx="599932" cy="600087"/>
            </a:xfrm>
          </p:grpSpPr>
          <p:sp>
            <p:nvSpPr>
              <p:cNvPr id="56" name="Oval 11"/>
              <p:cNvSpPr/>
              <p:nvPr/>
            </p:nvSpPr>
            <p:spPr bwMode="auto">
              <a:xfrm>
                <a:off x="6201075" y="5760645"/>
                <a:ext cx="599932" cy="600087"/>
              </a:xfrm>
              <a:prstGeom prst="ellipse">
                <a:avLst/>
              </a:prstGeom>
              <a:solidFill>
                <a:srgbClr val="9BB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4998" y="5869797"/>
                <a:ext cx="372086" cy="3720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公司历程</a:t>
            </a:r>
            <a:endParaRPr lang="en-US" dirty="0"/>
          </a:p>
        </p:txBody>
      </p:sp>
      <p:cxnSp>
        <p:nvCxnSpPr>
          <p:cNvPr id="4" name="直接连接符 7"/>
          <p:cNvCxnSpPr/>
          <p:nvPr/>
        </p:nvCxnSpPr>
        <p:spPr>
          <a:xfrm>
            <a:off x="6127595" y="1385224"/>
            <a:ext cx="0" cy="5472776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grpSp>
        <p:nvGrpSpPr>
          <p:cNvPr id="34" name="组合 33"/>
          <p:cNvGrpSpPr/>
          <p:nvPr/>
        </p:nvGrpSpPr>
        <p:grpSpPr>
          <a:xfrm>
            <a:off x="5624041" y="4523395"/>
            <a:ext cx="3107055" cy="516277"/>
            <a:chOff x="5623246" y="4523394"/>
            <a:chExt cx="3107055" cy="516277"/>
          </a:xfrm>
        </p:grpSpPr>
        <p:sp>
          <p:nvSpPr>
            <p:cNvPr id="13" name="燕尾形 18"/>
            <p:cNvSpPr/>
            <p:nvPr/>
          </p:nvSpPr>
          <p:spPr>
            <a:xfrm rot="10800000">
              <a:off x="5623246" y="4523394"/>
              <a:ext cx="3107055" cy="516277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83"/>
            <p:cNvSpPr txBox="1"/>
            <p:nvPr/>
          </p:nvSpPr>
          <p:spPr>
            <a:xfrm>
              <a:off x="6162361" y="4602134"/>
              <a:ext cx="2379345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研发</a:t>
              </a:r>
              <a:r>
                <a:rPr lang="zh-CN" altLang="zh-CN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期</a:t>
              </a:r>
              <a:endParaRPr lang="zh-CN" alt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622136" y="1828531"/>
            <a:ext cx="3107055" cy="516277"/>
            <a:chOff x="5621341" y="1887509"/>
            <a:chExt cx="3107055" cy="516277"/>
          </a:xfrm>
        </p:grpSpPr>
        <p:sp>
          <p:nvSpPr>
            <p:cNvPr id="15" name="燕尾形 18"/>
            <p:cNvSpPr/>
            <p:nvPr/>
          </p:nvSpPr>
          <p:spPr>
            <a:xfrm rot="10800000">
              <a:off x="5621341" y="1887509"/>
              <a:ext cx="3107055" cy="516277"/>
            </a:xfrm>
            <a:prstGeom prst="chevron">
              <a:avLst>
                <a:gd name="adj" fmla="val 67746"/>
              </a:avLst>
            </a:prstGeom>
            <a:solidFill>
              <a:srgbClr val="F3806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TextBox 83"/>
            <p:cNvSpPr txBox="1"/>
            <p:nvPr/>
          </p:nvSpPr>
          <p:spPr>
            <a:xfrm>
              <a:off x="6160456" y="1966249"/>
              <a:ext cx="2379345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深入需求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01566" y="5976438"/>
            <a:ext cx="3107055" cy="516115"/>
            <a:chOff x="3600771" y="5756106"/>
            <a:chExt cx="3107055" cy="516115"/>
          </a:xfrm>
        </p:grpSpPr>
        <p:sp>
          <p:nvSpPr>
            <p:cNvPr id="17" name="燕尾形 20"/>
            <p:cNvSpPr/>
            <p:nvPr/>
          </p:nvSpPr>
          <p:spPr>
            <a:xfrm>
              <a:off x="3600771" y="5756106"/>
              <a:ext cx="3107055" cy="516115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81"/>
            <p:cNvSpPr txBox="1"/>
            <p:nvPr/>
          </p:nvSpPr>
          <p:spPr>
            <a:xfrm>
              <a:off x="4063686" y="5845005"/>
              <a:ext cx="2329180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调研期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633316" y="3070515"/>
            <a:ext cx="3107055" cy="516115"/>
            <a:chOff x="3632521" y="3070514"/>
            <a:chExt cx="3107055" cy="516115"/>
          </a:xfrm>
        </p:grpSpPr>
        <p:sp>
          <p:nvSpPr>
            <p:cNvPr id="19" name="燕尾形 20"/>
            <p:cNvSpPr/>
            <p:nvPr/>
          </p:nvSpPr>
          <p:spPr>
            <a:xfrm>
              <a:off x="3632521" y="3070514"/>
              <a:ext cx="3107055" cy="516115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81"/>
            <p:cNvSpPr txBox="1"/>
            <p:nvPr/>
          </p:nvSpPr>
          <p:spPr>
            <a:xfrm>
              <a:off x="4095436" y="3159414"/>
              <a:ext cx="2329180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推广期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69810" y="5398951"/>
            <a:ext cx="5608634" cy="1076226"/>
            <a:chOff x="6069016" y="5232866"/>
            <a:chExt cx="5608634" cy="1076226"/>
          </a:xfrm>
        </p:grpSpPr>
        <p:grpSp>
          <p:nvGrpSpPr>
            <p:cNvPr id="8" name="Group 10"/>
            <p:cNvGrpSpPr/>
            <p:nvPr/>
          </p:nvGrpSpPr>
          <p:grpSpPr>
            <a:xfrm>
              <a:off x="6069016" y="5382091"/>
              <a:ext cx="779780" cy="172085"/>
              <a:chOff x="5964215" y="3033279"/>
              <a:chExt cx="1072134" cy="223633"/>
            </a:xfrm>
          </p:grpSpPr>
          <p:sp>
            <p:nvSpPr>
              <p:cNvPr id="9" name="椭圆 9"/>
              <p:cNvSpPr/>
              <p:nvPr/>
            </p:nvSpPr>
            <p:spPr>
              <a:xfrm>
                <a:off x="5964215" y="3033279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0" name="直接连接符 16"/>
              <p:cNvCxnSpPr/>
              <p:nvPr/>
            </p:nvCxnSpPr>
            <p:spPr>
              <a:xfrm flipV="1">
                <a:off x="6189738" y="3145093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12" name="TextBox 70"/>
            <p:cNvSpPr txBox="1"/>
            <p:nvPr/>
          </p:nvSpPr>
          <p:spPr>
            <a:xfrm>
              <a:off x="6925631" y="5232866"/>
              <a:ext cx="853440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2016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年</a:t>
              </a:r>
              <a:endParaRPr lang="zh-CN" alt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39576" y="5662761"/>
              <a:ext cx="4938074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从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初期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公司成立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到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产品售后，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调研制造行业工厂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实际需求，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结合生产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运作管理经验与资源管理经验，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确定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生产管理系统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9510" y="4095132"/>
            <a:ext cx="7105970" cy="1215106"/>
            <a:chOff x="742951" y="3973484"/>
            <a:chExt cx="7105970" cy="1215106"/>
          </a:xfrm>
        </p:grpSpPr>
        <p:grpSp>
          <p:nvGrpSpPr>
            <p:cNvPr id="5" name="Group 8"/>
            <p:cNvGrpSpPr/>
            <p:nvPr/>
          </p:nvGrpSpPr>
          <p:grpSpPr>
            <a:xfrm>
              <a:off x="6069016" y="4090324"/>
              <a:ext cx="777875" cy="172085"/>
              <a:chOff x="5964215" y="1531583"/>
              <a:chExt cx="1070244" cy="223633"/>
            </a:xfrm>
          </p:grpSpPr>
          <p:sp>
            <p:nvSpPr>
              <p:cNvPr id="6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7" name="直接连接符 12"/>
              <p:cNvCxnSpPr>
                <a:stCxn id="6" idx="6"/>
              </p:cNvCxnSpPr>
              <p:nvPr/>
            </p:nvCxnSpPr>
            <p:spPr>
              <a:xfrm flipV="1">
                <a:off x="6187848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11" name="TextBox 69"/>
            <p:cNvSpPr txBox="1"/>
            <p:nvPr/>
          </p:nvSpPr>
          <p:spPr>
            <a:xfrm>
              <a:off x="6951666" y="3973484"/>
              <a:ext cx="897255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</a:t>
              </a: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42951" y="4265260"/>
              <a:ext cx="4868866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按照基本框架与整体思路，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搭建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服务云平台系统框架与整体架构，研发项目管理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、图纸管理、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堆场管理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、生产管理等功能，研发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v1.0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版本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43774" y="2649702"/>
            <a:ext cx="5834693" cy="922516"/>
            <a:chOff x="6042981" y="2608234"/>
            <a:chExt cx="5834693" cy="922516"/>
          </a:xfrm>
        </p:grpSpPr>
        <p:grpSp>
          <p:nvGrpSpPr>
            <p:cNvPr id="23" name="Group 8"/>
            <p:cNvGrpSpPr/>
            <p:nvPr/>
          </p:nvGrpSpPr>
          <p:grpSpPr>
            <a:xfrm>
              <a:off x="6042981" y="2725074"/>
              <a:ext cx="777875" cy="172085"/>
              <a:chOff x="5964215" y="1531583"/>
              <a:chExt cx="1070244" cy="223633"/>
            </a:xfrm>
          </p:grpSpPr>
          <p:sp>
            <p:nvSpPr>
              <p:cNvPr id="24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5" name="直接连接符 12"/>
              <p:cNvCxnSpPr>
                <a:stCxn id="24" idx="6"/>
              </p:cNvCxnSpPr>
              <p:nvPr/>
            </p:nvCxnSpPr>
            <p:spPr>
              <a:xfrm flipV="1">
                <a:off x="6187848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26" name="TextBox 69"/>
            <p:cNvSpPr txBox="1"/>
            <p:nvPr/>
          </p:nvSpPr>
          <p:spPr>
            <a:xfrm>
              <a:off x="6925631" y="2608234"/>
              <a:ext cx="1562100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</a:t>
              </a: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-2019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年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39575" y="2884419"/>
              <a:ext cx="513809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深入制造业工厂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实际管理与生产环境，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试用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服务云平台，针对使用问题与改善建议进行产品改善，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发布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v2.0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版本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20580" y="1320433"/>
            <a:ext cx="9491317" cy="1144748"/>
            <a:chOff x="819786" y="1394114"/>
            <a:chExt cx="9491317" cy="1144748"/>
          </a:xfrm>
        </p:grpSpPr>
        <p:grpSp>
          <p:nvGrpSpPr>
            <p:cNvPr id="28" name="Group 8"/>
            <p:cNvGrpSpPr/>
            <p:nvPr/>
          </p:nvGrpSpPr>
          <p:grpSpPr>
            <a:xfrm>
              <a:off x="6042979" y="1510954"/>
              <a:ext cx="777874" cy="172085"/>
              <a:chOff x="5964215" y="1531583"/>
              <a:chExt cx="1070243" cy="223633"/>
            </a:xfrm>
          </p:grpSpPr>
          <p:sp>
            <p:nvSpPr>
              <p:cNvPr id="29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30" name="直接连接符 12"/>
              <p:cNvCxnSpPr>
                <a:stCxn id="29" idx="6"/>
              </p:cNvCxnSpPr>
              <p:nvPr/>
            </p:nvCxnSpPr>
            <p:spPr>
              <a:xfrm flipV="1">
                <a:off x="6187847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F3806D"/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31" name="TextBox 69"/>
            <p:cNvSpPr txBox="1"/>
            <p:nvPr/>
          </p:nvSpPr>
          <p:spPr>
            <a:xfrm>
              <a:off x="6925631" y="1394114"/>
              <a:ext cx="3385472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智能制造 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| 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预制未来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19786" y="1707865"/>
              <a:ext cx="476599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面向制造行业生产</a:t>
              </a: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全面推广</a:t>
              </a:r>
              <a:endPara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深耕制造执行</a:t>
              </a:r>
              <a:r>
                <a:rPr lang="en-US" altLang="zh-CN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 – </a:t>
              </a: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解决生产痛点</a:t>
              </a:r>
              <a:endPara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产品认证 </a:t>
            </a:r>
            <a:r>
              <a:rPr lang="en-US" altLang="zh-CN"/>
              <a:t>&amp; </a:t>
            </a:r>
            <a:r>
              <a:rPr lang="zh-CN" altLang="en-US"/>
              <a:t>计算机软件软著</a:t>
            </a: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77230" y="1276743"/>
            <a:ext cx="2569540" cy="2217256"/>
            <a:chOff x="3029635" y="1746598"/>
            <a:chExt cx="3030583" cy="2958428"/>
          </a:xfrm>
        </p:grpSpPr>
        <p:sp>
          <p:nvSpPr>
            <p:cNvPr id="16" name="矩形 1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029635" y="2388856"/>
              <a:ext cx="3030583" cy="2239948"/>
              <a:chOff x="3029635" y="2388856"/>
              <a:chExt cx="3030583" cy="2239948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88856"/>
                <a:ext cx="1801842" cy="1273822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河北省科技型企业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3604531" y="1260748"/>
            <a:ext cx="2569540" cy="2217256"/>
            <a:chOff x="3029635" y="1746598"/>
            <a:chExt cx="3030583" cy="2958428"/>
          </a:xfrm>
        </p:grpSpPr>
        <p:sp>
          <p:nvSpPr>
            <p:cNvPr id="21" name="矩形 20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029635" y="2359614"/>
              <a:ext cx="3030583" cy="2269190"/>
              <a:chOff x="3029635" y="2359614"/>
              <a:chExt cx="3030583" cy="226919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59614"/>
                <a:ext cx="1801842" cy="1332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软件产品证书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ERP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9045333" y="1275621"/>
            <a:ext cx="2569540" cy="2217256"/>
            <a:chOff x="3029635" y="1746598"/>
            <a:chExt cx="3030583" cy="2958428"/>
          </a:xfrm>
        </p:grpSpPr>
        <p:sp>
          <p:nvSpPr>
            <p:cNvPr id="26" name="矩形 2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029635" y="2325394"/>
              <a:ext cx="3030583" cy="2303410"/>
              <a:chOff x="3029635" y="2325394"/>
              <a:chExt cx="3030583" cy="230341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25394"/>
                <a:ext cx="1801842" cy="1400747"/>
              </a:xfrm>
              <a:prstGeom prst="rect">
                <a:avLst/>
              </a:prstGeom>
            </p:spPr>
          </p:pic>
          <p:sp>
            <p:nvSpPr>
              <p:cNvPr id="29" name="文本框 2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软件产品证书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MES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移动终端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378171" y="1260748"/>
            <a:ext cx="2569540" cy="2217256"/>
            <a:chOff x="3029635" y="1746598"/>
            <a:chExt cx="3030583" cy="2958428"/>
          </a:xfrm>
        </p:grpSpPr>
        <p:sp>
          <p:nvSpPr>
            <p:cNvPr id="31" name="矩形 30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3029635" y="2341791"/>
              <a:ext cx="3030583" cy="2287013"/>
              <a:chOff x="3029635" y="2341791"/>
              <a:chExt cx="3030583" cy="2287013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41791"/>
                <a:ext cx="1801842" cy="1367953"/>
              </a:xfrm>
              <a:prstGeom prst="rect">
                <a:avLst/>
              </a:prstGeom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软件产品证书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3636292" y="4100806"/>
            <a:ext cx="2569540" cy="2217256"/>
            <a:chOff x="3029635" y="1746598"/>
            <a:chExt cx="3030583" cy="2958428"/>
          </a:xfrm>
        </p:grpSpPr>
        <p:sp>
          <p:nvSpPr>
            <p:cNvPr id="36" name="矩形 3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029635" y="1777023"/>
              <a:ext cx="3030583" cy="2851781"/>
              <a:chOff x="3029635" y="1777023"/>
              <a:chExt cx="3030583" cy="2851781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1777023"/>
                <a:ext cx="1801842" cy="2497489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移动终端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9113066" y="4014744"/>
            <a:ext cx="2603171" cy="2216004"/>
            <a:chOff x="3029635" y="1746598"/>
            <a:chExt cx="3030583" cy="2958428"/>
          </a:xfrm>
        </p:grpSpPr>
        <p:sp>
          <p:nvSpPr>
            <p:cNvPr id="56" name="矩形 5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029635" y="1775953"/>
              <a:ext cx="3030583" cy="2852851"/>
              <a:chOff x="3029635" y="1775953"/>
              <a:chExt cx="3030583" cy="2852851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1775953"/>
                <a:ext cx="1801842" cy="2499629"/>
              </a:xfrm>
              <a:prstGeom prst="rect">
                <a:avLst/>
              </a:prstGeom>
            </p:spPr>
          </p:pic>
          <p:sp>
            <p:nvSpPr>
              <p:cNvPr id="59" name="文本框 5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MES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877230" y="4119140"/>
            <a:ext cx="2605812" cy="2198922"/>
            <a:chOff x="3029635" y="1746598"/>
            <a:chExt cx="3030583" cy="2958428"/>
          </a:xfrm>
        </p:grpSpPr>
        <p:sp>
          <p:nvSpPr>
            <p:cNvPr id="61" name="矩形 60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3029635" y="1819972"/>
              <a:ext cx="3030583" cy="2808832"/>
              <a:chOff x="3029635" y="1819972"/>
              <a:chExt cx="3030583" cy="2808832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7855" y="1819972"/>
                <a:ext cx="1736573" cy="2407023"/>
              </a:xfrm>
              <a:prstGeom prst="rect">
                <a:avLst/>
              </a:prstGeom>
            </p:spPr>
          </p:pic>
          <p:sp>
            <p:nvSpPr>
              <p:cNvPr id="64" name="文本框 63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ERP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438310" y="4074006"/>
            <a:ext cx="2522293" cy="2244056"/>
            <a:chOff x="3029635" y="1746598"/>
            <a:chExt cx="3030583" cy="2958428"/>
          </a:xfrm>
        </p:grpSpPr>
        <p:sp>
          <p:nvSpPr>
            <p:cNvPr id="66" name="矩形 6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3029635" y="1824539"/>
              <a:ext cx="3030583" cy="2804265"/>
              <a:chOff x="3029635" y="1824539"/>
              <a:chExt cx="3030583" cy="2804265"/>
            </a:xfrm>
          </p:grpSpPr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1824539"/>
                <a:ext cx="1801842" cy="2402456"/>
              </a:xfrm>
              <a:prstGeom prst="rect">
                <a:avLst/>
              </a:prstGeom>
            </p:spPr>
          </p:pic>
          <p:sp>
            <p:nvSpPr>
              <p:cNvPr id="69" name="文本框 6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DPTMS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UNIT_PLACING_PICTURE_USER_VIEWPORT" val="{&quot;height&quot;:4535.433044433594,&quot;width&quot;:7710.5780029296875}"/>
</p:tagLst>
</file>

<file path=ppt/tags/tag11.xml><?xml version="1.0" encoding="utf-8"?>
<p:tagLst xmlns:p="http://schemas.openxmlformats.org/presentationml/2006/main">
  <p:tag name="KSO_WM_UNIT_PLACING_PICTURE_USER_VIEWPORT" val="{&quot;height&quot;:14520,&quot;width&quot;:7248}"/>
</p:tagLst>
</file>

<file path=ppt/tags/tag12.xml><?xml version="1.0" encoding="utf-8"?>
<p:tagLst xmlns:p="http://schemas.openxmlformats.org/presentationml/2006/main">
  <p:tag name="MH" val="20161209104735"/>
  <p:tag name="MH_LIBRARY" val="GRAPHIC"/>
  <p:tag name="MH_TYPE" val="Other"/>
  <p:tag name="MH_ORDER" val="6"/>
</p:tagLst>
</file>

<file path=ppt/tags/tag13.xml><?xml version="1.0" encoding="utf-8"?>
<p:tagLst xmlns:p="http://schemas.openxmlformats.org/presentationml/2006/main">
  <p:tag name="MH" val="20161209104735"/>
  <p:tag name="MH_LIBRARY" val="GRAPHIC"/>
  <p:tag name="MH_TYPE" val="Other"/>
  <p:tag name="MH_ORDER" val="7"/>
</p:tagLst>
</file>

<file path=ppt/tags/tag14.xml><?xml version="1.0" encoding="utf-8"?>
<p:tagLst xmlns:p="http://schemas.openxmlformats.org/presentationml/2006/main">
  <p:tag name="MH" val="20161209104735"/>
  <p:tag name="MH_LIBRARY" val="GRAPHIC"/>
  <p:tag name="MH_TYPE" val="Other"/>
  <p:tag name="MH_ORDER" val="8"/>
</p:tagLst>
</file>

<file path=ppt/tags/tag15.xml><?xml version="1.0" encoding="utf-8"?>
<p:tagLst xmlns:p="http://schemas.openxmlformats.org/presentationml/2006/main">
  <p:tag name="MH" val="20161209104735"/>
  <p:tag name="MH_LIBRARY" val="GRAPHIC"/>
  <p:tag name="MH_TYPE" val="Other"/>
  <p:tag name="MH_ORDER" val="9"/>
</p:tagLst>
</file>

<file path=ppt/tags/tag16.xml><?xml version="1.0" encoding="utf-8"?>
<p:tagLst xmlns:p="http://schemas.openxmlformats.org/presentationml/2006/main">
  <p:tag name="MH" val="20161209104735"/>
  <p:tag name="MH_LIBRARY" val="GRAPHIC"/>
  <p:tag name="MH_TYPE" val="Other"/>
  <p:tag name="MH_ORDER" val="1"/>
</p:tagLst>
</file>

<file path=ppt/tags/tag17.xml><?xml version="1.0" encoding="utf-8"?>
<p:tagLst xmlns:p="http://schemas.openxmlformats.org/presentationml/2006/main">
  <p:tag name="MH" val="20161209104735"/>
  <p:tag name="MH_LIBRARY" val="GRAPHIC"/>
  <p:tag name="MH_TYPE" val="Other"/>
  <p:tag name="MH_ORDER" val="2"/>
</p:tagLst>
</file>

<file path=ppt/tags/tag18.xml><?xml version="1.0" encoding="utf-8"?>
<p:tagLst xmlns:p="http://schemas.openxmlformats.org/presentationml/2006/main">
  <p:tag name="MH" val="20161209104735"/>
  <p:tag name="MH_LIBRARY" val="GRAPHIC"/>
  <p:tag name="MH_TYPE" val="Other"/>
  <p:tag name="MH_ORDER" val="3"/>
</p:tagLst>
</file>

<file path=ppt/tags/tag19.xml><?xml version="1.0" encoding="utf-8"?>
<p:tagLst xmlns:p="http://schemas.openxmlformats.org/presentationml/2006/main">
  <p:tag name="MH" val="20161209104735"/>
  <p:tag name="MH_LIBRARY" val="GRAPHIC"/>
  <p:tag name="MH_TYPE" val="Other"/>
  <p:tag name="MH_ORDER" val="4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MH" val="20161209104735"/>
  <p:tag name="MH_LIBRARY" val="GRAPHIC"/>
  <p:tag name="MH_TYPE" val="Other"/>
  <p:tag name="MH_ORDER" val="5"/>
</p:tagLst>
</file>

<file path=ppt/tags/tag21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1"/>
</p:tagLst>
</file>

<file path=ppt/tags/tag22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2"/>
</p:tagLst>
</file>

<file path=ppt/tags/tag23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3"/>
</p:tagLst>
</file>

<file path=ppt/tags/tag24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4"/>
</p:tagLst>
</file>

<file path=ppt/tags/tag25.xml><?xml version="1.0" encoding="utf-8"?>
<p:tagLst xmlns:p="http://schemas.openxmlformats.org/presentationml/2006/main">
  <p:tag name="MH" val="20161209104735"/>
  <p:tag name="MH_LIBRARY" val="GRAPHIC"/>
  <p:tag name="MH_TYPE" val="Text"/>
  <p:tag name="MH_ORDER" val="1"/>
</p:tagLst>
</file>

<file path=ppt/tags/tag26.xml><?xml version="1.0" encoding="utf-8"?>
<p:tagLst xmlns:p="http://schemas.openxmlformats.org/presentationml/2006/main">
  <p:tag name="MH" val="20161209104735"/>
  <p:tag name="MH_LIBRARY" val="GRAPHIC"/>
  <p:tag name="MH_TYPE" val="Text"/>
  <p:tag name="MH_ORDER" val="2"/>
</p:tagLst>
</file>

<file path=ppt/tags/tag27.xml><?xml version="1.0" encoding="utf-8"?>
<p:tagLst xmlns:p="http://schemas.openxmlformats.org/presentationml/2006/main">
  <p:tag name="MH" val="20161209104735"/>
  <p:tag name="MH_LIBRARY" val="GRAPHIC"/>
  <p:tag name="MH_TYPE" val="Text"/>
  <p:tag name="MH_ORDER" val="3"/>
</p:tagLst>
</file>

<file path=ppt/tags/tag28.xml><?xml version="1.0" encoding="utf-8"?>
<p:tagLst xmlns:p="http://schemas.openxmlformats.org/presentationml/2006/main">
  <p:tag name="MH" val="20161209104735"/>
  <p:tag name="MH_LIBRARY" val="GRAPHIC"/>
  <p:tag name="MH_TYPE" val="Text"/>
  <p:tag name="MH_ORDER" val="4"/>
</p:tagLst>
</file>

<file path=ppt/tags/tag29.xml><?xml version="1.0" encoding="utf-8"?>
<p:tagLst xmlns:p="http://schemas.openxmlformats.org/presentationml/2006/main">
  <p:tag name="TIMING" val="|7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TIMING" val="|7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KSO_WM_UNIT_PLACING_PICTURE_USER_VIEWPORT" val="{&quot;height&quot;:14520,&quot;width&quot;:8316}"/>
</p:tagLst>
</file>

<file path=ppt/tags/tag9.xml><?xml version="1.0" encoding="utf-8"?>
<p:tagLst xmlns:p="http://schemas.openxmlformats.org/presentationml/2006/main">
  <p:tag name="KSO_WM_UNIT_PLACING_PICTURE_USER_VIEWPORT" val="{&quot;height&quot;:4722,&quot;width&quot;:8028}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2970</Words>
  <Application>WPS 演示</Application>
  <PresentationFormat>宽屏</PresentationFormat>
  <Paragraphs>684</Paragraphs>
  <Slides>41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Arial</vt:lpstr>
      <vt:lpstr>宋体</vt:lpstr>
      <vt:lpstr>Wingdings</vt:lpstr>
      <vt:lpstr>Times New Roman</vt:lpstr>
      <vt:lpstr>微软雅黑</vt:lpstr>
      <vt:lpstr>Arial Unicode MS</vt:lpstr>
      <vt:lpstr>黑体</vt:lpstr>
      <vt:lpstr>微软雅黑 Light</vt:lpstr>
      <vt:lpstr>Arial Narrow</vt:lpstr>
      <vt:lpstr>等线</vt:lpstr>
      <vt:lpstr>Calibri</vt:lpstr>
      <vt:lpstr>等线 Light</vt:lpstr>
      <vt:lpstr>Open Sans</vt:lpstr>
      <vt:lpstr>Segoe Print</vt:lpstr>
      <vt:lpstr>1_自定义设计方案</vt:lpstr>
      <vt:lpstr>自定义设计方案</vt:lpstr>
      <vt:lpstr>PowerPoint 演示文稿</vt:lpstr>
      <vt:lpstr>PowerPoint 演示文稿</vt:lpstr>
      <vt:lpstr>业务范围</vt:lpstr>
      <vt:lpstr>使用场景</vt:lpstr>
      <vt:lpstr>系统目标</vt:lpstr>
      <vt:lpstr>公司介绍</vt:lpstr>
      <vt:lpstr>我们的团队</vt:lpstr>
      <vt:lpstr>公司历程</vt:lpstr>
      <vt:lpstr>产品认证 &amp; 计算机软件软著</vt:lpstr>
      <vt:lpstr>项目订单管理</vt:lpstr>
      <vt:lpstr>项目订单进度</vt:lpstr>
      <vt:lpstr>产品标识</vt:lpstr>
      <vt:lpstr>型号管理</vt:lpstr>
      <vt:lpstr>计划排产</vt:lpstr>
      <vt:lpstr>物料需求与消耗</vt:lpstr>
      <vt:lpstr>生产任务管理</vt:lpstr>
      <vt:lpstr>生产任务管理</vt:lpstr>
      <vt:lpstr>生产任务管理</vt:lpstr>
      <vt:lpstr>生产任务管理 -- 过程记录</vt:lpstr>
      <vt:lpstr>生产任务管理 -- 统计</vt:lpstr>
      <vt:lpstr>库房管理</vt:lpstr>
      <vt:lpstr>库房管理</vt:lpstr>
      <vt:lpstr>发货与退货</vt:lpstr>
      <vt:lpstr>查询统计</vt:lpstr>
      <vt:lpstr>报表中心</vt:lpstr>
      <vt:lpstr>数据看板</vt:lpstr>
      <vt:lpstr>数据看板</vt:lpstr>
      <vt:lpstr>数据看板</vt:lpstr>
      <vt:lpstr>消息通知</vt:lpstr>
      <vt:lpstr>模板中心</vt:lpstr>
      <vt:lpstr>数据权限</vt:lpstr>
      <vt:lpstr>主要客户</vt:lpstr>
      <vt:lpstr>应用案例</vt:lpstr>
      <vt:lpstr>应用案例</vt:lpstr>
      <vt:lpstr>应用案例</vt:lpstr>
      <vt:lpstr>应用案例</vt:lpstr>
      <vt:lpstr>应用案例</vt:lpstr>
      <vt:lpstr>应用案例</vt:lpstr>
      <vt:lpstr>应用案例</vt:lpstr>
      <vt:lpstr>应用案例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HK</dc:creator>
  <cp:lastModifiedBy>韩瑞凯</cp:lastModifiedBy>
  <cp:revision>429</cp:revision>
  <dcterms:created xsi:type="dcterms:W3CDTF">2020-10-03T12:16:00Z</dcterms:created>
  <dcterms:modified xsi:type="dcterms:W3CDTF">2021-12-14T02:22:11Z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85F7D4C30A3F427997242EFE237C6E98</vt:lpwstr>
  </property>
  <property fmtid="{D5CDD505-2E9C-101B-9397-08002B2CF9AE}" pid="3" name="KSOProductBuildVer">
    <vt:lpwstr>2052-11.1.0.11115</vt:lpwstr>
  </property>
</Properties>
</file>